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3"/>
  </p:notesMasterIdLst>
  <p:sldIdLst>
    <p:sldId id="264" r:id="rId2"/>
    <p:sldId id="265" r:id="rId3"/>
    <p:sldId id="266" r:id="rId4"/>
    <p:sldId id="268" r:id="rId5"/>
    <p:sldId id="286" r:id="rId6"/>
    <p:sldId id="271" r:id="rId7"/>
    <p:sldId id="278" r:id="rId8"/>
    <p:sldId id="272" r:id="rId9"/>
    <p:sldId id="289" r:id="rId10"/>
    <p:sldId id="283" r:id="rId11"/>
    <p:sldId id="273" r:id="rId12"/>
    <p:sldId id="284" r:id="rId13"/>
    <p:sldId id="280" r:id="rId14"/>
    <p:sldId id="274" r:id="rId15"/>
    <p:sldId id="285" r:id="rId16"/>
    <p:sldId id="287" r:id="rId17"/>
    <p:sldId id="288" r:id="rId18"/>
    <p:sldId id="276" r:id="rId19"/>
    <p:sldId id="282" r:id="rId20"/>
    <p:sldId id="290" r:id="rId21"/>
    <p:sldId id="270" r:id="rId2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j1542044@gmail.com" initials="v" lastIdx="2" clrIdx="0">
    <p:extLst>
      <p:ext uri="{19B8F6BF-5375-455C-9EA6-DF929625EA0E}">
        <p15:presenceInfo xmlns:p15="http://schemas.microsoft.com/office/powerpoint/2012/main" userId="90f028e9279fde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470"/>
    <a:srgbClr val="3D30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EDA2CC-54B3-4A30-BAD1-A076E4429CA7}" v="4" dt="2024-01-23T06:48:39.4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610"/>
  </p:normalViewPr>
  <p:slideViewPr>
    <p:cSldViewPr snapToGrid="0" snapToObjects="1">
      <p:cViewPr varScale="1">
        <p:scale>
          <a:sx n="62" d="100"/>
          <a:sy n="62" d="100"/>
        </p:scale>
        <p:origin x="403" y="53"/>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47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6D22F896-40B5-4ADD-8801-0D06FADFA095}" type="slidenum">
              <a:rPr lang="en-US" smtClean="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032334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270804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20037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5711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76804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4870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307458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20165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56946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35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77372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43450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68008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5718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98508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205249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16512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68960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30079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dx.doi.org/10.2139/ssrn.3230632" TargetMode="External"/><Relationship Id="rId2" Type="http://schemas.openxmlformats.org/officeDocument/2006/relationships/hyperlink" Target="https://ssrn.com/abstract=3230632"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1787D-91B8-5FA8-3F6F-F960432422FB}"/>
              </a:ext>
            </a:extLst>
          </p:cNvPr>
          <p:cNvSpPr txBox="1"/>
          <p:nvPr/>
        </p:nvSpPr>
        <p:spPr>
          <a:xfrm>
            <a:off x="1088406" y="1002243"/>
            <a:ext cx="1245358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Design of Circular and Rectangular Patch Antennas Using Teflon and Rogers Substrates for 5G Applications at 25 GHz</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007B73-D862-0406-B675-8F0B8DECF157}"/>
              </a:ext>
            </a:extLst>
          </p:cNvPr>
          <p:cNvSpPr txBox="1"/>
          <p:nvPr/>
        </p:nvSpPr>
        <p:spPr>
          <a:xfrm>
            <a:off x="2003040" y="1432203"/>
            <a:ext cx="11372849" cy="2837572"/>
          </a:xfrm>
          <a:prstGeom prst="rect">
            <a:avLst/>
          </a:prstGeom>
          <a:noFill/>
        </p:spPr>
        <p:txBody>
          <a:bodyPr wrap="square" rtlCol="0">
            <a:spAutoFit/>
          </a:bodyPr>
          <a:lstStyle/>
          <a:p>
            <a:pPr marL="641985" marR="805180" algn="just">
              <a:lnSpc>
                <a:spcPct val="135000"/>
              </a:lnSpc>
              <a:spcBef>
                <a:spcPts val="795"/>
              </a:spcBef>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SESHADRI</a:t>
            </a:r>
            <a:r>
              <a:rPr lang="en-US" sz="2000" b="1"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RAO </a:t>
            </a:r>
            <a:r>
              <a:rPr lang="en-US" sz="2000" b="1" spc="-25" dirty="0">
                <a:effectLst/>
                <a:latin typeface="Times New Roman" panose="02020603050405020304" pitchFamily="18" charset="0"/>
                <a:ea typeface="Times New Roman" panose="02020603050405020304" pitchFamily="18" charset="0"/>
                <a:cs typeface="Times New Roman" panose="02020603050405020304" pitchFamily="18" charset="0"/>
              </a:rPr>
              <a:t>GUDLAVALLERU</a:t>
            </a:r>
            <a:r>
              <a:rPr lang="en-US" sz="2000" b="1"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spc="-20" dirty="0">
                <a:effectLst/>
                <a:latin typeface="Times New Roman" panose="02020603050405020304" pitchFamily="18" charset="0"/>
                <a:ea typeface="Times New Roman" panose="02020603050405020304" pitchFamily="18" charset="0"/>
                <a:cs typeface="Times New Roman" panose="02020603050405020304" pitchFamily="18" charset="0"/>
              </a:rPr>
              <a:t>ENGINEERING</a:t>
            </a:r>
            <a:r>
              <a:rPr lang="en-US" sz="20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spc="-20" dirty="0">
                <a:effectLst/>
                <a:latin typeface="Times New Roman" panose="02020603050405020304" pitchFamily="18" charset="0"/>
                <a:ea typeface="Times New Roman" panose="02020603050405020304" pitchFamily="18" charset="0"/>
                <a:cs typeface="Times New Roman" panose="02020603050405020304" pitchFamily="18" charset="0"/>
              </a:rPr>
              <a:t>COLLEGE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12825" marR="1173480" algn="just">
              <a:lnSpc>
                <a:spcPct val="150000"/>
              </a:lnSpc>
              <a:spcBef>
                <a:spcPts val="165"/>
              </a:spcBef>
              <a:spcAft>
                <a:spcPts val="0"/>
              </a:spcAft>
            </a:pP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20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Autonomous</a:t>
            </a:r>
            <a:r>
              <a:rPr lang="en-US" sz="20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Institute</a:t>
            </a:r>
            <a:r>
              <a:rPr lang="en-US" sz="20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with</a:t>
            </a:r>
            <a:r>
              <a:rPr lang="en-US" sz="2000"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Permanent</a:t>
            </a:r>
            <a:r>
              <a:rPr lang="en-US" sz="20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Affiliation</a:t>
            </a:r>
            <a:r>
              <a:rPr lang="en-US" sz="2000"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JNTUK, Kakina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da)</a:t>
            </a:r>
            <a:r>
              <a:rPr lang="en-US" spc="-26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12825" marR="1173480">
              <a:lnSpc>
                <a:spcPct val="150000"/>
              </a:lnSpc>
              <a:spcBef>
                <a:spcPts val="165"/>
              </a:spcBef>
              <a:spcAft>
                <a:spcPts val="0"/>
              </a:spcAft>
            </a:pPr>
            <a:r>
              <a:rPr lang="en-US" spc="-2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5" dirty="0">
                <a:effectLst/>
                <a:latin typeface="Times New Roman" panose="02020603050405020304" pitchFamily="18" charset="0"/>
                <a:ea typeface="Times New Roman" panose="02020603050405020304" pitchFamily="18" charset="0"/>
                <a:cs typeface="Times New Roman" panose="02020603050405020304" pitchFamily="18" charset="0"/>
              </a:rPr>
              <a:t>              Seshadri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Rao</a:t>
            </a:r>
            <a:r>
              <a:rPr lang="en-US"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Knowledge Village</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Gudlavalleru-521356</a:t>
            </a:r>
          </a:p>
          <a:p>
            <a:pPr marL="1012825" marR="1173480">
              <a:lnSpc>
                <a:spcPct val="150000"/>
              </a:lnSpc>
              <a:spcBef>
                <a:spcPts val="165"/>
              </a:spcBef>
              <a:spcAft>
                <a:spcPts val="0"/>
              </a:spcAf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Department</a:t>
            </a:r>
            <a:r>
              <a:rPr lang="en-US"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Electronics</a:t>
            </a:r>
            <a:r>
              <a:rPr lang="en-US"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communication Engineering</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12825" marR="1173480">
              <a:lnSpc>
                <a:spcPct val="150000"/>
              </a:lnSpc>
              <a:spcBef>
                <a:spcPts val="165"/>
              </a:spcBef>
              <a:spcAft>
                <a:spcPts val="0"/>
              </a:spcAft>
            </a:pP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170815">
              <a:lnSpc>
                <a:spcPts val="4710"/>
              </a:lnSpc>
              <a:spcBef>
                <a:spcPts val="95"/>
              </a:spcBef>
              <a:tabLst>
                <a:tab pos="3162300" algn="l"/>
              </a:tabLst>
            </a:pPr>
            <a:endParaRPr lang="en-IN" dirty="0">
              <a:latin typeface="Times New Roman" panose="02020603050405020304" pitchFamily="18" charset="0"/>
              <a:cs typeface="Times New Roman" panose="02020603050405020304" pitchFamily="18" charset="0"/>
            </a:endParaRPr>
          </a:p>
        </p:txBody>
      </p:sp>
      <p:pic>
        <p:nvPicPr>
          <p:cNvPr id="14" name="image1.jpeg">
            <a:extLst>
              <a:ext uri="{FF2B5EF4-FFF2-40B4-BE49-F238E27FC236}">
                <a16:creationId xmlns:a16="http://schemas.microsoft.com/office/drawing/2014/main" id="{352BA3E2-AA4D-15F0-5ACB-4BC7D941D720}"/>
              </a:ext>
            </a:extLst>
          </p:cNvPr>
          <p:cNvPicPr>
            <a:picLocks noChangeAspect="1"/>
          </p:cNvPicPr>
          <p:nvPr/>
        </p:nvPicPr>
        <p:blipFill>
          <a:blip r:embed="rId2" cstate="print"/>
          <a:stretch>
            <a:fillRect/>
          </a:stretch>
        </p:blipFill>
        <p:spPr>
          <a:xfrm>
            <a:off x="5450161" y="3542370"/>
            <a:ext cx="2400300" cy="1753593"/>
          </a:xfrm>
          <a:prstGeom prst="rect">
            <a:avLst/>
          </a:prstGeom>
        </p:spPr>
      </p:pic>
      <p:sp>
        <p:nvSpPr>
          <p:cNvPr id="15" name="TextBox 14">
            <a:extLst>
              <a:ext uri="{FF2B5EF4-FFF2-40B4-BE49-F238E27FC236}">
                <a16:creationId xmlns:a16="http://schemas.microsoft.com/office/drawing/2014/main" id="{9B8652D0-7E9E-3731-0955-6489627FCB53}"/>
              </a:ext>
            </a:extLst>
          </p:cNvPr>
          <p:cNvSpPr txBox="1"/>
          <p:nvPr/>
        </p:nvSpPr>
        <p:spPr>
          <a:xfrm>
            <a:off x="1085850" y="4876800"/>
            <a:ext cx="5827906" cy="19389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Team Members:--</a:t>
            </a:r>
          </a:p>
          <a:p>
            <a:r>
              <a:rPr lang="en-US" sz="2400" dirty="0">
                <a:latin typeface="Times New Roman" panose="02020603050405020304" pitchFamily="18" charset="0"/>
                <a:cs typeface="Times New Roman" panose="02020603050405020304" pitchFamily="18" charset="0"/>
              </a:rPr>
              <a:t>T. Ashok (20481A04M8)</a:t>
            </a:r>
          </a:p>
          <a:p>
            <a:r>
              <a:rPr lang="en-US" sz="2400" dirty="0">
                <a:latin typeface="Times New Roman" panose="02020603050405020304" pitchFamily="18" charset="0"/>
                <a:cs typeface="Times New Roman" panose="02020603050405020304" pitchFamily="18" charset="0"/>
              </a:rPr>
              <a:t>G. Rajesh (20481A04J6)</a:t>
            </a:r>
          </a:p>
          <a:p>
            <a:r>
              <a:rPr lang="en-US" sz="2400" dirty="0">
                <a:latin typeface="Times New Roman" panose="02020603050405020304" pitchFamily="18" charset="0"/>
                <a:cs typeface="Times New Roman" panose="02020603050405020304" pitchFamily="18" charset="0"/>
              </a:rPr>
              <a:t>S. Vamsi (20481A04K2)</a:t>
            </a:r>
          </a:p>
          <a:p>
            <a:r>
              <a:rPr lang="en-US" sz="2400" dirty="0">
                <a:latin typeface="Times New Roman" panose="02020603050405020304" pitchFamily="18" charset="0"/>
                <a:cs typeface="Times New Roman" panose="02020603050405020304" pitchFamily="18" charset="0"/>
              </a:rPr>
              <a:t>S. Sneha </a:t>
            </a:r>
            <a:r>
              <a:rPr lang="en-US" sz="2400" dirty="0" err="1">
                <a:latin typeface="Times New Roman" panose="02020603050405020304" pitchFamily="18" charset="0"/>
                <a:cs typeface="Times New Roman" panose="02020603050405020304" pitchFamily="18" charset="0"/>
              </a:rPr>
              <a:t>Sowjanya</a:t>
            </a:r>
            <a:r>
              <a:rPr lang="en-US" sz="2400" dirty="0">
                <a:latin typeface="Times New Roman" panose="02020603050405020304" pitchFamily="18" charset="0"/>
                <a:cs typeface="Times New Roman" panose="02020603050405020304" pitchFamily="18" charset="0"/>
              </a:rPr>
              <a:t> (20481A04M1)</a:t>
            </a:r>
            <a:endParaRPr lang="en-IN"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ADE7072-5202-C0F4-8043-E02107184C2B}"/>
              </a:ext>
            </a:extLst>
          </p:cNvPr>
          <p:cNvSpPr txBox="1"/>
          <p:nvPr/>
        </p:nvSpPr>
        <p:spPr>
          <a:xfrm>
            <a:off x="9334500" y="5085396"/>
            <a:ext cx="4604524" cy="156966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Dr. Y. Rama Krishna</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M.Tech</a:t>
            </a:r>
            <a:r>
              <a:rPr lang="en-US" sz="2400" dirty="0">
                <a:latin typeface="Times New Roman" panose="02020603050405020304" pitchFamily="18" charset="0"/>
                <a:cs typeface="Times New Roman" panose="02020603050405020304" pitchFamily="18" charset="0"/>
              </a:rPr>
              <a:t>., Ph.D.,</a:t>
            </a:r>
          </a:p>
          <a:p>
            <a:r>
              <a:rPr lang="en-US" sz="2400" dirty="0">
                <a:latin typeface="Times New Roman" panose="02020603050405020304" pitchFamily="18" charset="0"/>
                <a:cs typeface="Times New Roman" panose="02020603050405020304" pitchFamily="18" charset="0"/>
              </a:rPr>
              <a:t>Professor and Mentor</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Project Guide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567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E37590-4A09-49D1-A6F2-4C96ED85C692}"/>
              </a:ext>
            </a:extLst>
          </p:cNvPr>
          <p:cNvSpPr txBox="1"/>
          <p:nvPr/>
        </p:nvSpPr>
        <p:spPr>
          <a:xfrm>
            <a:off x="7611778" y="6030091"/>
            <a:ext cx="5115682"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4b : </a:t>
            </a:r>
            <a:r>
              <a:rPr lang="en-US" sz="2400" dirty="0">
                <a:latin typeface="Times New Roman" panose="02020603050405020304" pitchFamily="18" charset="0"/>
                <a:cs typeface="Times New Roman" panose="02020603050405020304" pitchFamily="18" charset="0"/>
              </a:rPr>
              <a:t>S Parameter (Rogers 4003) of</a:t>
            </a:r>
          </a:p>
          <a:p>
            <a:r>
              <a:rPr lang="en-US" sz="2400" dirty="0">
                <a:latin typeface="Times New Roman" panose="02020603050405020304" pitchFamily="18" charset="0"/>
                <a:cs typeface="Times New Roman" panose="02020603050405020304" pitchFamily="18" charset="0"/>
              </a:rPr>
              <a:t>  Rectangular Patch Design</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2F81621-F1B8-48D9-AD2E-EBBB66FF0668}"/>
              </a:ext>
            </a:extLst>
          </p:cNvPr>
          <p:cNvSpPr txBox="1"/>
          <p:nvPr/>
        </p:nvSpPr>
        <p:spPr>
          <a:xfrm>
            <a:off x="808465" y="974447"/>
            <a:ext cx="733991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Simulation Results :</a:t>
            </a:r>
            <a:endParaRPr lang="en-IN"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2C9D1A7-ED14-416B-851B-CBF137664E71}"/>
              </a:ext>
            </a:extLst>
          </p:cNvPr>
          <p:cNvSpPr txBox="1"/>
          <p:nvPr/>
        </p:nvSpPr>
        <p:spPr>
          <a:xfrm>
            <a:off x="1124459" y="1619419"/>
            <a:ext cx="733991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1. S Parameter (Return Loss)</a:t>
            </a:r>
            <a:endParaRPr lang="en-IN" sz="24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D3951DE-8335-47EC-9F10-06E5C9DB2746}"/>
              </a:ext>
            </a:extLst>
          </p:cNvPr>
          <p:cNvSpPr txBox="1"/>
          <p:nvPr/>
        </p:nvSpPr>
        <p:spPr>
          <a:xfrm>
            <a:off x="1631090" y="6089999"/>
            <a:ext cx="4565101"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4a : </a:t>
            </a:r>
            <a:r>
              <a:rPr lang="en-US" sz="2400" dirty="0">
                <a:latin typeface="Times New Roman" panose="02020603050405020304" pitchFamily="18" charset="0"/>
                <a:cs typeface="Times New Roman" panose="02020603050405020304" pitchFamily="18" charset="0"/>
              </a:rPr>
              <a:t>S Parameter (Teflon) of</a:t>
            </a:r>
          </a:p>
          <a:p>
            <a:r>
              <a:rPr lang="en-US" sz="2400" dirty="0">
                <a:latin typeface="Times New Roman" panose="02020603050405020304" pitchFamily="18" charset="0"/>
                <a:cs typeface="Times New Roman" panose="02020603050405020304" pitchFamily="18" charset="0"/>
              </a:rPr>
              <a:t> Rectangular Patch Design</a:t>
            </a:r>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76E0332-C4B0-4383-92AA-F68F2DEE13E4}"/>
              </a:ext>
            </a:extLst>
          </p:cNvPr>
          <p:cNvPicPr>
            <a:picLocks noChangeAspect="1"/>
          </p:cNvPicPr>
          <p:nvPr/>
        </p:nvPicPr>
        <p:blipFill>
          <a:blip r:embed="rId2"/>
          <a:stretch>
            <a:fillRect/>
          </a:stretch>
        </p:blipFill>
        <p:spPr>
          <a:xfrm>
            <a:off x="1631091" y="2264391"/>
            <a:ext cx="5449332" cy="3543285"/>
          </a:xfrm>
          <a:prstGeom prst="rect">
            <a:avLst/>
          </a:prstGeom>
        </p:spPr>
      </p:pic>
      <p:pic>
        <p:nvPicPr>
          <p:cNvPr id="7" name="Picture 6">
            <a:extLst>
              <a:ext uri="{FF2B5EF4-FFF2-40B4-BE49-F238E27FC236}">
                <a16:creationId xmlns:a16="http://schemas.microsoft.com/office/drawing/2014/main" id="{51720437-5A48-4777-AD95-27BE3FAA7746}"/>
              </a:ext>
            </a:extLst>
          </p:cNvPr>
          <p:cNvPicPr>
            <a:picLocks noChangeAspect="1"/>
          </p:cNvPicPr>
          <p:nvPr/>
        </p:nvPicPr>
        <p:blipFill>
          <a:blip r:embed="rId3"/>
          <a:stretch>
            <a:fillRect/>
          </a:stretch>
        </p:blipFill>
        <p:spPr>
          <a:xfrm>
            <a:off x="7315200" y="1915296"/>
            <a:ext cx="5585253" cy="3793525"/>
          </a:xfrm>
          <a:prstGeom prst="rect">
            <a:avLst/>
          </a:prstGeom>
        </p:spPr>
      </p:pic>
    </p:spTree>
    <p:extLst>
      <p:ext uri="{BB962C8B-B14F-4D97-AF65-F5344CB8AC3E}">
        <p14:creationId xmlns:p14="http://schemas.microsoft.com/office/powerpoint/2010/main" val="3563385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DABC207-8565-701B-939C-1147C8DD7EF6}"/>
              </a:ext>
            </a:extLst>
          </p:cNvPr>
          <p:cNvSpPr txBox="1"/>
          <p:nvPr/>
        </p:nvSpPr>
        <p:spPr>
          <a:xfrm>
            <a:off x="7549980" y="5949078"/>
            <a:ext cx="6141308"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5b : </a:t>
            </a:r>
            <a:r>
              <a:rPr lang="en-US" sz="2400" dirty="0">
                <a:latin typeface="Times New Roman" panose="02020603050405020304" pitchFamily="18" charset="0"/>
                <a:cs typeface="Times New Roman" panose="02020603050405020304" pitchFamily="18" charset="0"/>
              </a:rPr>
              <a:t>S Parameter (Rogers RT/</a:t>
            </a:r>
            <a:r>
              <a:rPr lang="en-US" sz="2400" dirty="0" err="1">
                <a:latin typeface="Times New Roman" panose="02020603050405020304" pitchFamily="18" charset="0"/>
                <a:cs typeface="Times New Roman" panose="02020603050405020304" pitchFamily="18" charset="0"/>
              </a:rPr>
              <a:t>Duroid</a:t>
            </a:r>
            <a:r>
              <a:rPr lang="en-US" sz="2400" dirty="0">
                <a:latin typeface="Times New Roman" panose="02020603050405020304" pitchFamily="18" charset="0"/>
                <a:cs typeface="Times New Roman" panose="02020603050405020304" pitchFamily="18" charset="0"/>
              </a:rPr>
              <a:t> 5880) of Circular Patch Design</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40C357A-AF11-4370-9A57-484E2B66F818}"/>
              </a:ext>
            </a:extLst>
          </p:cNvPr>
          <p:cNvSpPr txBox="1"/>
          <p:nvPr/>
        </p:nvSpPr>
        <p:spPr>
          <a:xfrm>
            <a:off x="1717585" y="5956651"/>
            <a:ext cx="4423724"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5a : </a:t>
            </a:r>
            <a:r>
              <a:rPr lang="en-US" sz="2400" dirty="0">
                <a:latin typeface="Times New Roman" panose="02020603050405020304" pitchFamily="18" charset="0"/>
                <a:cs typeface="Times New Roman" panose="02020603050405020304" pitchFamily="18" charset="0"/>
              </a:rPr>
              <a:t>S Parameter (Teflon) of</a:t>
            </a:r>
          </a:p>
          <a:p>
            <a:r>
              <a:rPr lang="en-US" sz="2400" dirty="0">
                <a:latin typeface="Times New Roman" panose="02020603050405020304" pitchFamily="18" charset="0"/>
                <a:cs typeface="Times New Roman" panose="02020603050405020304" pitchFamily="18" charset="0"/>
              </a:rPr>
              <a:t>Circular Patch Design</a:t>
            </a:r>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E58024D-606F-417B-81A3-BDDAFBCF6506}"/>
              </a:ext>
            </a:extLst>
          </p:cNvPr>
          <p:cNvPicPr>
            <a:picLocks noChangeAspect="1"/>
          </p:cNvPicPr>
          <p:nvPr/>
        </p:nvPicPr>
        <p:blipFill>
          <a:blip r:embed="rId2"/>
          <a:stretch>
            <a:fillRect/>
          </a:stretch>
        </p:blipFill>
        <p:spPr>
          <a:xfrm>
            <a:off x="1322173" y="2174642"/>
            <a:ext cx="5745892" cy="3460186"/>
          </a:xfrm>
          <a:prstGeom prst="rect">
            <a:avLst/>
          </a:prstGeom>
        </p:spPr>
      </p:pic>
      <p:pic>
        <p:nvPicPr>
          <p:cNvPr id="5" name="Picture 4">
            <a:extLst>
              <a:ext uri="{FF2B5EF4-FFF2-40B4-BE49-F238E27FC236}">
                <a16:creationId xmlns:a16="http://schemas.microsoft.com/office/drawing/2014/main" id="{402C66EA-9B20-47D7-A132-E22040E9C015}"/>
              </a:ext>
            </a:extLst>
          </p:cNvPr>
          <p:cNvPicPr>
            <a:picLocks noChangeAspect="1"/>
          </p:cNvPicPr>
          <p:nvPr/>
        </p:nvPicPr>
        <p:blipFill>
          <a:blip r:embed="rId3"/>
          <a:stretch>
            <a:fillRect/>
          </a:stretch>
        </p:blipFill>
        <p:spPr>
          <a:xfrm>
            <a:off x="7166919" y="2174641"/>
            <a:ext cx="6141308" cy="3460186"/>
          </a:xfrm>
          <a:prstGeom prst="rect">
            <a:avLst/>
          </a:prstGeom>
        </p:spPr>
      </p:pic>
    </p:spTree>
    <p:extLst>
      <p:ext uri="{BB962C8B-B14F-4D97-AF65-F5344CB8AC3E}">
        <p14:creationId xmlns:p14="http://schemas.microsoft.com/office/powerpoint/2010/main" val="2819963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25329-DAF3-4C53-8860-A4A34F9B833B}"/>
              </a:ext>
            </a:extLst>
          </p:cNvPr>
          <p:cNvSpPr txBox="1"/>
          <p:nvPr/>
        </p:nvSpPr>
        <p:spPr>
          <a:xfrm>
            <a:off x="1037963" y="1236353"/>
            <a:ext cx="6128956"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2. Voltage Standing Wave Ratio (VSWR)</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4F75B69-C281-4C11-8DFE-768BAD14C9AD}"/>
              </a:ext>
            </a:extLst>
          </p:cNvPr>
          <p:cNvPicPr>
            <a:picLocks noChangeAspect="1"/>
          </p:cNvPicPr>
          <p:nvPr/>
        </p:nvPicPr>
        <p:blipFill>
          <a:blip r:embed="rId2"/>
          <a:stretch>
            <a:fillRect/>
          </a:stretch>
        </p:blipFill>
        <p:spPr>
          <a:xfrm>
            <a:off x="1374945" y="2177493"/>
            <a:ext cx="5557194" cy="3766108"/>
          </a:xfrm>
          <a:prstGeom prst="rect">
            <a:avLst/>
          </a:prstGeom>
        </p:spPr>
      </p:pic>
      <p:sp>
        <p:nvSpPr>
          <p:cNvPr id="7" name="TextBox 6">
            <a:extLst>
              <a:ext uri="{FF2B5EF4-FFF2-40B4-BE49-F238E27FC236}">
                <a16:creationId xmlns:a16="http://schemas.microsoft.com/office/drawing/2014/main" id="{D2E3363E-962E-490D-8D79-2961D7C68F0D}"/>
              </a:ext>
            </a:extLst>
          </p:cNvPr>
          <p:cNvSpPr txBox="1"/>
          <p:nvPr/>
        </p:nvSpPr>
        <p:spPr>
          <a:xfrm>
            <a:off x="1396305" y="6277922"/>
            <a:ext cx="5557193"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6a : </a:t>
            </a:r>
            <a:r>
              <a:rPr lang="en-US" sz="2400" dirty="0">
                <a:latin typeface="Times New Roman" panose="02020603050405020304" pitchFamily="18" charset="0"/>
                <a:cs typeface="Times New Roman" panose="02020603050405020304" pitchFamily="18" charset="0"/>
              </a:rPr>
              <a:t>VSWR (Teflon) of  Rectangular Patch Antenna Design </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50F4EE2-2360-4400-B27E-B40EE8F99D3A}"/>
              </a:ext>
            </a:extLst>
          </p:cNvPr>
          <p:cNvPicPr>
            <a:picLocks noChangeAspect="1"/>
          </p:cNvPicPr>
          <p:nvPr/>
        </p:nvPicPr>
        <p:blipFill>
          <a:blip r:embed="rId3"/>
          <a:stretch>
            <a:fillRect/>
          </a:stretch>
        </p:blipFill>
        <p:spPr>
          <a:xfrm>
            <a:off x="7453956" y="2152650"/>
            <a:ext cx="5557194" cy="3482031"/>
          </a:xfrm>
          <a:prstGeom prst="rect">
            <a:avLst/>
          </a:prstGeom>
        </p:spPr>
      </p:pic>
      <p:sp>
        <p:nvSpPr>
          <p:cNvPr id="11" name="TextBox 10">
            <a:extLst>
              <a:ext uri="{FF2B5EF4-FFF2-40B4-BE49-F238E27FC236}">
                <a16:creationId xmlns:a16="http://schemas.microsoft.com/office/drawing/2014/main" id="{41AAD05B-56E5-4F67-9990-6319BCA9670F}"/>
              </a:ext>
            </a:extLst>
          </p:cNvPr>
          <p:cNvSpPr txBox="1"/>
          <p:nvPr/>
        </p:nvSpPr>
        <p:spPr>
          <a:xfrm>
            <a:off x="8056614" y="6201210"/>
            <a:ext cx="4522564"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6b : </a:t>
            </a:r>
            <a:r>
              <a:rPr lang="en-US" sz="2400" dirty="0">
                <a:latin typeface="Times New Roman" panose="02020603050405020304" pitchFamily="18" charset="0"/>
                <a:cs typeface="Times New Roman" panose="02020603050405020304" pitchFamily="18" charset="0"/>
              </a:rPr>
              <a:t>VSWR (Rogers 4003) of </a:t>
            </a:r>
          </a:p>
          <a:p>
            <a:r>
              <a:rPr lang="en-US" sz="2400" dirty="0">
                <a:latin typeface="Times New Roman" panose="02020603050405020304" pitchFamily="18" charset="0"/>
                <a:cs typeface="Times New Roman" panose="02020603050405020304" pitchFamily="18" charset="0"/>
              </a:rPr>
              <a:t>Rectangular Patch Antenna Design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123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8D9FCC-F43D-DA2C-9938-AB6DB3D408CE}"/>
              </a:ext>
            </a:extLst>
          </p:cNvPr>
          <p:cNvPicPr>
            <a:picLocks noChangeAspect="1"/>
          </p:cNvPicPr>
          <p:nvPr/>
        </p:nvPicPr>
        <p:blipFill rotWithShape="1">
          <a:blip r:embed="rId2"/>
          <a:srcRect r="25397"/>
          <a:stretch/>
        </p:blipFill>
        <p:spPr>
          <a:xfrm>
            <a:off x="1362401" y="1779609"/>
            <a:ext cx="4903106" cy="3429000"/>
          </a:xfrm>
          <a:prstGeom prst="rect">
            <a:avLst/>
          </a:prstGeom>
        </p:spPr>
      </p:pic>
      <p:pic>
        <p:nvPicPr>
          <p:cNvPr id="6" name="Picture 5">
            <a:extLst>
              <a:ext uri="{FF2B5EF4-FFF2-40B4-BE49-F238E27FC236}">
                <a16:creationId xmlns:a16="http://schemas.microsoft.com/office/drawing/2014/main" id="{18FE000C-C9CA-EEC4-449A-D2F84D569F9E}"/>
              </a:ext>
            </a:extLst>
          </p:cNvPr>
          <p:cNvPicPr>
            <a:picLocks noChangeAspect="1"/>
          </p:cNvPicPr>
          <p:nvPr/>
        </p:nvPicPr>
        <p:blipFill rotWithShape="1">
          <a:blip r:embed="rId3"/>
          <a:srcRect r="16294"/>
          <a:stretch/>
        </p:blipFill>
        <p:spPr>
          <a:xfrm>
            <a:off x="6992815" y="1829034"/>
            <a:ext cx="5527431" cy="3429001"/>
          </a:xfrm>
          <a:prstGeom prst="rect">
            <a:avLst/>
          </a:prstGeom>
        </p:spPr>
      </p:pic>
      <p:sp>
        <p:nvSpPr>
          <p:cNvPr id="7" name="TextBox 6">
            <a:extLst>
              <a:ext uri="{FF2B5EF4-FFF2-40B4-BE49-F238E27FC236}">
                <a16:creationId xmlns:a16="http://schemas.microsoft.com/office/drawing/2014/main" id="{8019F6CB-6783-8D9F-30EC-EC2BD3D7D255}"/>
              </a:ext>
            </a:extLst>
          </p:cNvPr>
          <p:cNvSpPr txBox="1"/>
          <p:nvPr/>
        </p:nvSpPr>
        <p:spPr>
          <a:xfrm>
            <a:off x="1659280" y="5634453"/>
            <a:ext cx="4847060"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7a : </a:t>
            </a:r>
            <a:r>
              <a:rPr lang="en-US" sz="2400" dirty="0">
                <a:latin typeface="Times New Roman" panose="02020603050405020304" pitchFamily="18" charset="0"/>
                <a:cs typeface="Times New Roman" panose="02020603050405020304" pitchFamily="18" charset="0"/>
              </a:rPr>
              <a:t>VSWR (Teflon) of Circular Patch Antenna Design </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2AA637B-9EA1-CA8B-0129-83D4B9BAF4C6}"/>
              </a:ext>
            </a:extLst>
          </p:cNvPr>
          <p:cNvSpPr txBox="1"/>
          <p:nvPr/>
        </p:nvSpPr>
        <p:spPr>
          <a:xfrm>
            <a:off x="7235394" y="5601013"/>
            <a:ext cx="5473749"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7b : </a:t>
            </a:r>
            <a:r>
              <a:rPr lang="en-US" sz="2400" dirty="0">
                <a:latin typeface="Times New Roman" panose="02020603050405020304" pitchFamily="18" charset="0"/>
                <a:cs typeface="Times New Roman" panose="02020603050405020304" pitchFamily="18" charset="0"/>
              </a:rPr>
              <a:t>VSWR (Rogers RT/</a:t>
            </a:r>
            <a:r>
              <a:rPr lang="en-US" sz="2400" dirty="0" err="1">
                <a:latin typeface="Times New Roman" panose="02020603050405020304" pitchFamily="18" charset="0"/>
                <a:cs typeface="Times New Roman" panose="02020603050405020304" pitchFamily="18" charset="0"/>
              </a:rPr>
              <a:t>Duroid</a:t>
            </a:r>
            <a:r>
              <a:rPr lang="en-US" sz="2400" dirty="0">
                <a:latin typeface="Times New Roman" panose="02020603050405020304" pitchFamily="18" charset="0"/>
                <a:cs typeface="Times New Roman" panose="02020603050405020304" pitchFamily="18" charset="0"/>
              </a:rPr>
              <a:t> 5880) of Circular Patch Antenna Design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3991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4A990F4-1CC1-5F12-2DDD-AC229E098190}"/>
              </a:ext>
            </a:extLst>
          </p:cNvPr>
          <p:cNvSpPr txBox="1"/>
          <p:nvPr/>
        </p:nvSpPr>
        <p:spPr>
          <a:xfrm>
            <a:off x="1040882" y="1096535"/>
            <a:ext cx="421495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Gain Plots</a:t>
            </a:r>
            <a:endParaRPr lang="en-IN" sz="2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62EFB71-7EC4-40BB-BC21-14A9F172DE89}"/>
              </a:ext>
            </a:extLst>
          </p:cNvPr>
          <p:cNvSpPr txBox="1"/>
          <p:nvPr/>
        </p:nvSpPr>
        <p:spPr>
          <a:xfrm>
            <a:off x="1126474" y="6388442"/>
            <a:ext cx="6017743"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8a : </a:t>
            </a:r>
            <a:r>
              <a:rPr lang="en-US" sz="2400" dirty="0">
                <a:latin typeface="Times New Roman" panose="02020603050405020304" pitchFamily="18" charset="0"/>
                <a:cs typeface="Times New Roman" panose="02020603050405020304" pitchFamily="18" charset="0"/>
              </a:rPr>
              <a:t>Gain Plot of Teflon Rectangular Patch              Antenna Design</a:t>
            </a:r>
            <a:endParaRPr lang="en-IN"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0C83A02-3C3F-4771-8156-010C9999B055}"/>
              </a:ext>
            </a:extLst>
          </p:cNvPr>
          <p:cNvSpPr txBox="1"/>
          <p:nvPr/>
        </p:nvSpPr>
        <p:spPr>
          <a:xfrm>
            <a:off x="7624121" y="6366945"/>
            <a:ext cx="6178388"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8b : </a:t>
            </a:r>
            <a:r>
              <a:rPr lang="en-US" sz="2400" dirty="0">
                <a:latin typeface="Times New Roman" panose="02020603050405020304" pitchFamily="18" charset="0"/>
                <a:cs typeface="Times New Roman" panose="02020603050405020304" pitchFamily="18" charset="0"/>
              </a:rPr>
              <a:t>Gain plot of Rogers 4003 Rectangular Patch Antenna Design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A6217DB-ADDF-4341-8396-1E6FE2FEDD2E}"/>
              </a:ext>
            </a:extLst>
          </p:cNvPr>
          <p:cNvPicPr>
            <a:picLocks noChangeAspect="1"/>
          </p:cNvPicPr>
          <p:nvPr/>
        </p:nvPicPr>
        <p:blipFill>
          <a:blip r:embed="rId2"/>
          <a:stretch>
            <a:fillRect/>
          </a:stretch>
        </p:blipFill>
        <p:spPr>
          <a:xfrm>
            <a:off x="988537" y="2057400"/>
            <a:ext cx="6017744" cy="3984282"/>
          </a:xfrm>
          <a:prstGeom prst="rect">
            <a:avLst/>
          </a:prstGeom>
        </p:spPr>
      </p:pic>
      <p:pic>
        <p:nvPicPr>
          <p:cNvPr id="6" name="Picture 5">
            <a:extLst>
              <a:ext uri="{FF2B5EF4-FFF2-40B4-BE49-F238E27FC236}">
                <a16:creationId xmlns:a16="http://schemas.microsoft.com/office/drawing/2014/main" id="{586559CA-8A0F-48FD-A44C-7956953807DA}"/>
              </a:ext>
            </a:extLst>
          </p:cNvPr>
          <p:cNvPicPr>
            <a:picLocks noChangeAspect="1"/>
          </p:cNvPicPr>
          <p:nvPr/>
        </p:nvPicPr>
        <p:blipFill>
          <a:blip r:embed="rId3"/>
          <a:stretch>
            <a:fillRect/>
          </a:stretch>
        </p:blipFill>
        <p:spPr>
          <a:xfrm>
            <a:off x="7375064" y="2045043"/>
            <a:ext cx="6427445" cy="3984282"/>
          </a:xfrm>
          <a:prstGeom prst="rect">
            <a:avLst/>
          </a:prstGeom>
        </p:spPr>
      </p:pic>
    </p:spTree>
    <p:extLst>
      <p:ext uri="{BB962C8B-B14F-4D97-AF65-F5344CB8AC3E}">
        <p14:creationId xmlns:p14="http://schemas.microsoft.com/office/powerpoint/2010/main" val="4311456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282B2-1299-405F-BDF1-AE544C98C889}"/>
              </a:ext>
            </a:extLst>
          </p:cNvPr>
          <p:cNvSpPr txBox="1"/>
          <p:nvPr/>
        </p:nvSpPr>
        <p:spPr>
          <a:xfrm>
            <a:off x="1223313" y="6240853"/>
            <a:ext cx="4917995"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9a: </a:t>
            </a:r>
            <a:r>
              <a:rPr lang="en-US" sz="2400" dirty="0">
                <a:latin typeface="Times New Roman" panose="02020603050405020304" pitchFamily="18" charset="0"/>
                <a:cs typeface="Times New Roman" panose="02020603050405020304" pitchFamily="18" charset="0"/>
              </a:rPr>
              <a:t>Gain Plot of Teflon Circular </a:t>
            </a:r>
          </a:p>
          <a:p>
            <a:r>
              <a:rPr lang="en-US" sz="2400" dirty="0">
                <a:latin typeface="Times New Roman" panose="02020603050405020304" pitchFamily="18" charset="0"/>
                <a:cs typeface="Times New Roman" panose="02020603050405020304" pitchFamily="18" charset="0"/>
              </a:rPr>
              <a:t>Patch Antenna Design</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0A0EE2E-ECFB-41F2-BD8D-3ABC2A355130}"/>
              </a:ext>
            </a:extLst>
          </p:cNvPr>
          <p:cNvSpPr txBox="1"/>
          <p:nvPr/>
        </p:nvSpPr>
        <p:spPr>
          <a:xfrm>
            <a:off x="7994818" y="6253210"/>
            <a:ext cx="5782965"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9b: </a:t>
            </a:r>
            <a:r>
              <a:rPr lang="en-US" sz="2400" dirty="0">
                <a:latin typeface="Times New Roman" panose="02020603050405020304" pitchFamily="18" charset="0"/>
                <a:cs typeface="Times New Roman" panose="02020603050405020304" pitchFamily="18" charset="0"/>
              </a:rPr>
              <a:t>Gain plot of Rogers RT/</a:t>
            </a:r>
            <a:r>
              <a:rPr lang="en-US" sz="2400" dirty="0" err="1">
                <a:latin typeface="Times New Roman" panose="02020603050405020304" pitchFamily="18" charset="0"/>
                <a:cs typeface="Times New Roman" panose="02020603050405020304" pitchFamily="18" charset="0"/>
              </a:rPr>
              <a:t>Duroid</a:t>
            </a:r>
            <a:r>
              <a:rPr lang="en-US" sz="2400" dirty="0">
                <a:latin typeface="Times New Roman" panose="02020603050405020304" pitchFamily="18" charset="0"/>
                <a:cs typeface="Times New Roman" panose="02020603050405020304" pitchFamily="18" charset="0"/>
              </a:rPr>
              <a:t> 5880 Circular Patch Antenna Design </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9E6B6E1-D255-410E-B219-DB7C884E6909}"/>
              </a:ext>
            </a:extLst>
          </p:cNvPr>
          <p:cNvPicPr>
            <a:picLocks noChangeAspect="1"/>
          </p:cNvPicPr>
          <p:nvPr/>
        </p:nvPicPr>
        <p:blipFill>
          <a:blip r:embed="rId2"/>
          <a:stretch>
            <a:fillRect/>
          </a:stretch>
        </p:blipFill>
        <p:spPr>
          <a:xfrm>
            <a:off x="988530" y="1689914"/>
            <a:ext cx="5924428" cy="4092272"/>
          </a:xfrm>
          <a:prstGeom prst="rect">
            <a:avLst/>
          </a:prstGeom>
        </p:spPr>
      </p:pic>
      <p:pic>
        <p:nvPicPr>
          <p:cNvPr id="9" name="Picture 8">
            <a:extLst>
              <a:ext uri="{FF2B5EF4-FFF2-40B4-BE49-F238E27FC236}">
                <a16:creationId xmlns:a16="http://schemas.microsoft.com/office/drawing/2014/main" id="{2E3C394F-58C1-42BB-887A-E2F6119DBE59}"/>
              </a:ext>
            </a:extLst>
          </p:cNvPr>
          <p:cNvPicPr>
            <a:picLocks noChangeAspect="1"/>
          </p:cNvPicPr>
          <p:nvPr/>
        </p:nvPicPr>
        <p:blipFill>
          <a:blip r:embed="rId3"/>
          <a:stretch>
            <a:fillRect/>
          </a:stretch>
        </p:blipFill>
        <p:spPr>
          <a:xfrm>
            <a:off x="7549977" y="1689914"/>
            <a:ext cx="6079534" cy="4092272"/>
          </a:xfrm>
          <a:prstGeom prst="rect">
            <a:avLst/>
          </a:prstGeom>
        </p:spPr>
      </p:pic>
    </p:spTree>
    <p:extLst>
      <p:ext uri="{BB962C8B-B14F-4D97-AF65-F5344CB8AC3E}">
        <p14:creationId xmlns:p14="http://schemas.microsoft.com/office/powerpoint/2010/main" val="233488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FE6566-1470-474B-AC21-07409F31CBD6}"/>
              </a:ext>
            </a:extLst>
          </p:cNvPr>
          <p:cNvSpPr txBox="1"/>
          <p:nvPr/>
        </p:nvSpPr>
        <p:spPr>
          <a:xfrm>
            <a:off x="1359243" y="1199290"/>
            <a:ext cx="733991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4. Directivity Plots</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57EA537-5A3D-4410-8FCB-DA46EB2787EB}"/>
              </a:ext>
            </a:extLst>
          </p:cNvPr>
          <p:cNvPicPr>
            <a:picLocks noChangeAspect="1"/>
          </p:cNvPicPr>
          <p:nvPr/>
        </p:nvPicPr>
        <p:blipFill>
          <a:blip r:embed="rId2"/>
          <a:stretch>
            <a:fillRect/>
          </a:stretch>
        </p:blipFill>
        <p:spPr>
          <a:xfrm>
            <a:off x="7587049" y="2090565"/>
            <a:ext cx="5180734" cy="3496961"/>
          </a:xfrm>
          <a:prstGeom prst="rect">
            <a:avLst/>
          </a:prstGeom>
        </p:spPr>
      </p:pic>
      <p:pic>
        <p:nvPicPr>
          <p:cNvPr id="7" name="Picture 6">
            <a:extLst>
              <a:ext uri="{FF2B5EF4-FFF2-40B4-BE49-F238E27FC236}">
                <a16:creationId xmlns:a16="http://schemas.microsoft.com/office/drawing/2014/main" id="{2CD3AF18-770A-4CD1-9E05-A29079529EA2}"/>
              </a:ext>
            </a:extLst>
          </p:cNvPr>
          <p:cNvPicPr>
            <a:picLocks noChangeAspect="1"/>
          </p:cNvPicPr>
          <p:nvPr/>
        </p:nvPicPr>
        <p:blipFill>
          <a:blip r:embed="rId3"/>
          <a:stretch>
            <a:fillRect/>
          </a:stretch>
        </p:blipFill>
        <p:spPr>
          <a:xfrm>
            <a:off x="1862618" y="2397212"/>
            <a:ext cx="4908885" cy="3348680"/>
          </a:xfrm>
          <a:prstGeom prst="rect">
            <a:avLst/>
          </a:prstGeom>
        </p:spPr>
      </p:pic>
      <p:sp>
        <p:nvSpPr>
          <p:cNvPr id="9" name="TextBox 8">
            <a:extLst>
              <a:ext uri="{FF2B5EF4-FFF2-40B4-BE49-F238E27FC236}">
                <a16:creationId xmlns:a16="http://schemas.microsoft.com/office/drawing/2014/main" id="{08BCB44E-541A-4D60-A9C7-6AFA0F4F1573}"/>
              </a:ext>
            </a:extLst>
          </p:cNvPr>
          <p:cNvSpPr txBox="1"/>
          <p:nvPr/>
        </p:nvSpPr>
        <p:spPr>
          <a:xfrm>
            <a:off x="1257448" y="6136760"/>
            <a:ext cx="7339914"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10a:</a:t>
            </a:r>
            <a:r>
              <a:rPr lang="en-US" sz="2400" dirty="0">
                <a:latin typeface="Times New Roman" panose="02020603050405020304" pitchFamily="18" charset="0"/>
                <a:cs typeface="Times New Roman" panose="02020603050405020304" pitchFamily="18" charset="0"/>
              </a:rPr>
              <a:t> Directivity Plot of Teflon Rectangular </a:t>
            </a:r>
          </a:p>
          <a:p>
            <a:r>
              <a:rPr lang="en-US" sz="2400" dirty="0">
                <a:latin typeface="Times New Roman" panose="02020603050405020304" pitchFamily="18" charset="0"/>
                <a:cs typeface="Times New Roman" panose="02020603050405020304" pitchFamily="18" charset="0"/>
              </a:rPr>
              <a:t>Patch Antenna Design</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962D7D6-5AAD-4CE5-8F9A-26A35AE01AB1}"/>
              </a:ext>
            </a:extLst>
          </p:cNvPr>
          <p:cNvSpPr txBox="1"/>
          <p:nvPr/>
        </p:nvSpPr>
        <p:spPr>
          <a:xfrm>
            <a:off x="7587048" y="6136761"/>
            <a:ext cx="6462584"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10b:</a:t>
            </a:r>
            <a:r>
              <a:rPr lang="en-US" sz="2400" dirty="0">
                <a:latin typeface="Times New Roman" panose="02020603050405020304" pitchFamily="18" charset="0"/>
                <a:cs typeface="Times New Roman" panose="02020603050405020304" pitchFamily="18" charset="0"/>
              </a:rPr>
              <a:t> Directivity Plot of Rogers 4003 Rectangular Patch Antenna Design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49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85AC2-5172-41E5-9B30-5EE6B92BE38C}"/>
              </a:ext>
            </a:extLst>
          </p:cNvPr>
          <p:cNvPicPr>
            <a:picLocks noChangeAspect="1"/>
          </p:cNvPicPr>
          <p:nvPr/>
        </p:nvPicPr>
        <p:blipFill>
          <a:blip r:embed="rId2"/>
          <a:stretch>
            <a:fillRect/>
          </a:stretch>
        </p:blipFill>
        <p:spPr>
          <a:xfrm>
            <a:off x="1871693" y="2324014"/>
            <a:ext cx="5023376" cy="3495073"/>
          </a:xfrm>
          <a:prstGeom prst="rect">
            <a:avLst/>
          </a:prstGeom>
        </p:spPr>
      </p:pic>
      <p:pic>
        <p:nvPicPr>
          <p:cNvPr id="5" name="Picture 4">
            <a:extLst>
              <a:ext uri="{FF2B5EF4-FFF2-40B4-BE49-F238E27FC236}">
                <a16:creationId xmlns:a16="http://schemas.microsoft.com/office/drawing/2014/main" id="{AA9B30ED-1C02-44C2-B6EC-FB03075C826D}"/>
              </a:ext>
            </a:extLst>
          </p:cNvPr>
          <p:cNvPicPr>
            <a:picLocks noChangeAspect="1"/>
          </p:cNvPicPr>
          <p:nvPr/>
        </p:nvPicPr>
        <p:blipFill>
          <a:blip r:embed="rId3"/>
          <a:stretch>
            <a:fillRect/>
          </a:stretch>
        </p:blipFill>
        <p:spPr>
          <a:xfrm>
            <a:off x="7735332" y="2359815"/>
            <a:ext cx="4707922" cy="3126584"/>
          </a:xfrm>
          <a:prstGeom prst="rect">
            <a:avLst/>
          </a:prstGeom>
        </p:spPr>
      </p:pic>
      <p:sp>
        <p:nvSpPr>
          <p:cNvPr id="7" name="TextBox 6">
            <a:extLst>
              <a:ext uri="{FF2B5EF4-FFF2-40B4-BE49-F238E27FC236}">
                <a16:creationId xmlns:a16="http://schemas.microsoft.com/office/drawing/2014/main" id="{7A2CA54A-786F-4E1C-9A86-647BA73B29D5}"/>
              </a:ext>
            </a:extLst>
          </p:cNvPr>
          <p:cNvSpPr txBox="1"/>
          <p:nvPr/>
        </p:nvSpPr>
        <p:spPr>
          <a:xfrm>
            <a:off x="1600552" y="6151775"/>
            <a:ext cx="5714648"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11a:</a:t>
            </a:r>
            <a:r>
              <a:rPr lang="en-US" sz="2400" dirty="0">
                <a:latin typeface="Times New Roman" panose="02020603050405020304" pitchFamily="18" charset="0"/>
                <a:cs typeface="Times New Roman" panose="02020603050405020304" pitchFamily="18" charset="0"/>
              </a:rPr>
              <a:t> Directivity Plot of Teflon Circular </a:t>
            </a:r>
          </a:p>
          <a:p>
            <a:r>
              <a:rPr lang="en-US" sz="2400" dirty="0">
                <a:latin typeface="Times New Roman" panose="02020603050405020304" pitchFamily="18" charset="0"/>
                <a:cs typeface="Times New Roman" panose="02020603050405020304" pitchFamily="18" charset="0"/>
              </a:rPr>
              <a:t>Patch Antenna Design</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5AC2975-2F4C-417E-843B-854C9839CEE9}"/>
              </a:ext>
            </a:extLst>
          </p:cNvPr>
          <p:cNvSpPr txBox="1"/>
          <p:nvPr/>
        </p:nvSpPr>
        <p:spPr>
          <a:xfrm>
            <a:off x="7886332" y="6080374"/>
            <a:ext cx="7339914"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 11b:</a:t>
            </a:r>
            <a:r>
              <a:rPr lang="en-US" sz="2400" dirty="0">
                <a:latin typeface="Times New Roman" panose="02020603050405020304" pitchFamily="18" charset="0"/>
                <a:cs typeface="Times New Roman" panose="02020603050405020304" pitchFamily="18" charset="0"/>
              </a:rPr>
              <a:t> Directivity Plot of RT/</a:t>
            </a:r>
            <a:r>
              <a:rPr lang="en-US" sz="2400" dirty="0" err="1">
                <a:latin typeface="Times New Roman" panose="02020603050405020304" pitchFamily="18" charset="0"/>
                <a:cs typeface="Times New Roman" panose="02020603050405020304" pitchFamily="18" charset="0"/>
              </a:rPr>
              <a:t>Duroid</a:t>
            </a:r>
            <a:r>
              <a:rPr lang="en-US" sz="2400" dirty="0">
                <a:latin typeface="Times New Roman" panose="02020603050405020304" pitchFamily="18" charset="0"/>
                <a:cs typeface="Times New Roman" panose="02020603050405020304" pitchFamily="18" charset="0"/>
              </a:rPr>
              <a:t> Circular </a:t>
            </a:r>
          </a:p>
          <a:p>
            <a:r>
              <a:rPr lang="en-US" sz="2400" dirty="0">
                <a:latin typeface="Times New Roman" panose="02020603050405020304" pitchFamily="18" charset="0"/>
                <a:cs typeface="Times New Roman" panose="02020603050405020304" pitchFamily="18" charset="0"/>
              </a:rPr>
              <a:t>Patch Antenna Design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993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485A6-1585-E084-8802-05B6238EC3CE}"/>
              </a:ext>
            </a:extLst>
          </p:cNvPr>
          <p:cNvSpPr txBox="1"/>
          <p:nvPr/>
        </p:nvSpPr>
        <p:spPr>
          <a:xfrm>
            <a:off x="1367256" y="1243671"/>
            <a:ext cx="620743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Comparison Antenna Parameters at 25 GHZ</a:t>
            </a:r>
            <a:endParaRPr lang="en-IN" sz="2400"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F65EE39-6BAE-4B62-A339-2211CEE31F05}"/>
              </a:ext>
            </a:extLst>
          </p:cNvPr>
          <p:cNvGraphicFramePr>
            <a:graphicFrameLocks noGrp="1"/>
          </p:cNvGraphicFramePr>
          <p:nvPr>
            <p:extLst>
              <p:ext uri="{D42A27DB-BD31-4B8C-83A1-F6EECF244321}">
                <p14:modId xmlns:p14="http://schemas.microsoft.com/office/powerpoint/2010/main" val="1253604240"/>
              </p:ext>
            </p:extLst>
          </p:nvPr>
        </p:nvGraphicFramePr>
        <p:xfrm>
          <a:off x="1083051" y="2174788"/>
          <a:ext cx="11978042" cy="4601982"/>
        </p:xfrm>
        <a:graphic>
          <a:graphicData uri="http://schemas.openxmlformats.org/drawingml/2006/table">
            <a:tbl>
              <a:tblPr firstRow="1" firstCol="1">
                <a:tableStyleId>{5C22544A-7EE6-4342-B048-85BDC9FD1C3A}</a:tableStyleId>
              </a:tblPr>
              <a:tblGrid>
                <a:gridCol w="3501306">
                  <a:extLst>
                    <a:ext uri="{9D8B030D-6E8A-4147-A177-3AD203B41FA5}">
                      <a16:colId xmlns:a16="http://schemas.microsoft.com/office/drawing/2014/main" val="3166504999"/>
                    </a:ext>
                  </a:extLst>
                </a:gridCol>
                <a:gridCol w="1544594">
                  <a:extLst>
                    <a:ext uri="{9D8B030D-6E8A-4147-A177-3AD203B41FA5}">
                      <a16:colId xmlns:a16="http://schemas.microsoft.com/office/drawing/2014/main" val="1008150184"/>
                    </a:ext>
                  </a:extLst>
                </a:gridCol>
                <a:gridCol w="877330">
                  <a:extLst>
                    <a:ext uri="{9D8B030D-6E8A-4147-A177-3AD203B41FA5}">
                      <a16:colId xmlns:a16="http://schemas.microsoft.com/office/drawing/2014/main" val="3774554386"/>
                    </a:ext>
                  </a:extLst>
                </a:gridCol>
                <a:gridCol w="1297460">
                  <a:extLst>
                    <a:ext uri="{9D8B030D-6E8A-4147-A177-3AD203B41FA5}">
                      <a16:colId xmlns:a16="http://schemas.microsoft.com/office/drawing/2014/main" val="673262579"/>
                    </a:ext>
                  </a:extLst>
                </a:gridCol>
                <a:gridCol w="939113">
                  <a:extLst>
                    <a:ext uri="{9D8B030D-6E8A-4147-A177-3AD203B41FA5}">
                      <a16:colId xmlns:a16="http://schemas.microsoft.com/office/drawing/2014/main" val="938531964"/>
                    </a:ext>
                  </a:extLst>
                </a:gridCol>
                <a:gridCol w="1322173">
                  <a:extLst>
                    <a:ext uri="{9D8B030D-6E8A-4147-A177-3AD203B41FA5}">
                      <a16:colId xmlns:a16="http://schemas.microsoft.com/office/drawing/2014/main" val="364584777"/>
                    </a:ext>
                  </a:extLst>
                </a:gridCol>
                <a:gridCol w="1260389">
                  <a:extLst>
                    <a:ext uri="{9D8B030D-6E8A-4147-A177-3AD203B41FA5}">
                      <a16:colId xmlns:a16="http://schemas.microsoft.com/office/drawing/2014/main" val="2346633051"/>
                    </a:ext>
                  </a:extLst>
                </a:gridCol>
                <a:gridCol w="1235677">
                  <a:extLst>
                    <a:ext uri="{9D8B030D-6E8A-4147-A177-3AD203B41FA5}">
                      <a16:colId xmlns:a16="http://schemas.microsoft.com/office/drawing/2014/main" val="491253421"/>
                    </a:ext>
                  </a:extLst>
                </a:gridCol>
              </a:tblGrid>
              <a:tr h="1541690">
                <a:tc>
                  <a:txBody>
                    <a:bodyPr/>
                    <a:lstStyle/>
                    <a:p>
                      <a:pPr algn="ctr">
                        <a:lnSpc>
                          <a:spcPct val="115000"/>
                        </a:lnSpc>
                        <a:spcAft>
                          <a:spcPts val="800"/>
                        </a:spcAft>
                      </a:pPr>
                      <a:r>
                        <a:rPr lang="en-US" sz="1800" dirty="0">
                          <a:effectLst/>
                        </a:rPr>
                        <a:t>Antenna Type</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S-parameter (dB)</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VSWR</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Peak Directivity</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Peak Gain</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Total Efficiency</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Radiation Efficiency</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Bandwidth</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1298055415"/>
                  </a:ext>
                </a:extLst>
              </a:tr>
              <a:tr h="806095">
                <a:tc>
                  <a:txBody>
                    <a:bodyPr/>
                    <a:lstStyle/>
                    <a:p>
                      <a:pPr algn="ctr">
                        <a:lnSpc>
                          <a:spcPct val="115000"/>
                        </a:lnSpc>
                        <a:spcAft>
                          <a:spcPts val="800"/>
                        </a:spcAft>
                      </a:pPr>
                      <a:r>
                        <a:rPr lang="en-US" sz="1800" dirty="0">
                          <a:effectLst/>
                        </a:rPr>
                        <a:t>Circular (Teflon)</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-14.06</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1.487</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5.569213</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5.443</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0.939920</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0.977501</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1.25 GHz</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1615175692"/>
                  </a:ext>
                </a:extLst>
              </a:tr>
              <a:tr h="751399">
                <a:tc>
                  <a:txBody>
                    <a:bodyPr/>
                    <a:lstStyle/>
                    <a:p>
                      <a:pPr algn="ctr">
                        <a:lnSpc>
                          <a:spcPct val="115000"/>
                        </a:lnSpc>
                        <a:spcAft>
                          <a:spcPts val="800"/>
                        </a:spcAft>
                      </a:pPr>
                      <a:r>
                        <a:rPr lang="en-US" sz="1800" dirty="0">
                          <a:effectLst/>
                        </a:rPr>
                        <a:t>Circular (Rogers RT/</a:t>
                      </a:r>
                      <a:r>
                        <a:rPr lang="en-US" sz="1800" dirty="0" err="1">
                          <a:effectLst/>
                        </a:rPr>
                        <a:t>Duroid</a:t>
                      </a:r>
                      <a:r>
                        <a:rPr lang="en-US" sz="1800" dirty="0">
                          <a:effectLst/>
                        </a:rPr>
                        <a:t>)</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-19.03</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1.25</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5.579727</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5.4776</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0.969431</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0.981699</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1.05 GHz</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3523279461"/>
                  </a:ext>
                </a:extLst>
              </a:tr>
              <a:tr h="751399">
                <a:tc>
                  <a:txBody>
                    <a:bodyPr/>
                    <a:lstStyle/>
                    <a:p>
                      <a:pPr algn="ctr">
                        <a:lnSpc>
                          <a:spcPct val="115000"/>
                        </a:lnSpc>
                        <a:spcAft>
                          <a:spcPts val="800"/>
                        </a:spcAft>
                      </a:pPr>
                      <a:r>
                        <a:rPr lang="en-US" sz="1800">
                          <a:effectLst/>
                        </a:rPr>
                        <a:t>Rectangular (Teflon)</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-13.9</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1.58</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4.491314</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4.6183</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0.882649</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1.028291</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1.0 GHz</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3375960885"/>
                  </a:ext>
                </a:extLst>
              </a:tr>
              <a:tr h="751399">
                <a:tc>
                  <a:txBody>
                    <a:bodyPr/>
                    <a:lstStyle/>
                    <a:p>
                      <a:pPr algn="ctr">
                        <a:lnSpc>
                          <a:spcPct val="115000"/>
                        </a:lnSpc>
                        <a:spcAft>
                          <a:spcPts val="800"/>
                        </a:spcAft>
                      </a:pPr>
                      <a:r>
                        <a:rPr lang="en-US" sz="1800">
                          <a:effectLst/>
                        </a:rPr>
                        <a:t>Rectangular (Rogers 4003)</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-12.8</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1.54</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0.565728</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0.5642</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0.927480</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a:effectLst/>
                        </a:rPr>
                        <a:t>0.997434</a:t>
                      </a:r>
                      <a:endParaRPr lang="en-IN" sz="180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dirty="0">
                          <a:effectLst/>
                        </a:rPr>
                        <a:t>2.3 GHz</a:t>
                      </a:r>
                      <a:endParaRPr lang="en-IN" sz="1800" dirty="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3699535301"/>
                  </a:ext>
                </a:extLst>
              </a:tr>
            </a:tbl>
          </a:graphicData>
        </a:graphic>
      </p:graphicFrame>
    </p:spTree>
    <p:extLst>
      <p:ext uri="{BB962C8B-B14F-4D97-AF65-F5344CB8AC3E}">
        <p14:creationId xmlns:p14="http://schemas.microsoft.com/office/powerpoint/2010/main" val="4066936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F50305-052E-44F2-9864-2B1373806E1C}"/>
              </a:ext>
            </a:extLst>
          </p:cNvPr>
          <p:cNvSpPr txBox="1"/>
          <p:nvPr/>
        </p:nvSpPr>
        <p:spPr>
          <a:xfrm>
            <a:off x="2224216" y="2651719"/>
            <a:ext cx="7339914" cy="3539430"/>
          </a:xfrm>
          <a:prstGeom prst="rect">
            <a:avLst/>
          </a:prstGeom>
          <a:noFill/>
        </p:spPr>
        <p:txBody>
          <a:bodyPr wrap="square">
            <a:spAutoFit/>
          </a:bodyPr>
          <a:lstStyle/>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Performance Optimization</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Feasibility Validation</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Global Acceptance</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Cost-Efficiency</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Compact Design</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Versatility</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Ease of Integration</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Reliability and Durability</a:t>
            </a:r>
          </a:p>
        </p:txBody>
      </p:sp>
      <p:sp>
        <p:nvSpPr>
          <p:cNvPr id="10" name="TextBox 9">
            <a:extLst>
              <a:ext uri="{FF2B5EF4-FFF2-40B4-BE49-F238E27FC236}">
                <a16:creationId xmlns:a16="http://schemas.microsoft.com/office/drawing/2014/main" id="{49EB0951-9476-48F9-8687-C75328BE0802}"/>
              </a:ext>
            </a:extLst>
          </p:cNvPr>
          <p:cNvSpPr txBox="1"/>
          <p:nvPr/>
        </p:nvSpPr>
        <p:spPr>
          <a:xfrm>
            <a:off x="1742302" y="1715699"/>
            <a:ext cx="733991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Advantages:</a:t>
            </a:r>
          </a:p>
        </p:txBody>
      </p:sp>
    </p:spTree>
    <p:extLst>
      <p:ext uri="{BB962C8B-B14F-4D97-AF65-F5344CB8AC3E}">
        <p14:creationId xmlns:p14="http://schemas.microsoft.com/office/powerpoint/2010/main" val="376654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E56905-F6A7-4F90-B628-DFE490FCB48D}"/>
              </a:ext>
            </a:extLst>
          </p:cNvPr>
          <p:cNvSpPr txBox="1"/>
          <p:nvPr/>
        </p:nvSpPr>
        <p:spPr>
          <a:xfrm>
            <a:off x="1038225" y="1000125"/>
            <a:ext cx="127635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Objective</a:t>
            </a:r>
            <a:endParaRPr lang="en-IN" sz="3200" b="1" dirty="0">
              <a:latin typeface="Times New Roman" panose="02020603050405020304" pitchFamily="18" charset="0"/>
              <a:cs typeface="Times New Roman" panose="02020603050405020304" pitchFamily="18" charset="0"/>
            </a:endParaRPr>
          </a:p>
        </p:txBody>
      </p:sp>
      <p:sp>
        <p:nvSpPr>
          <p:cNvPr id="8" name="Rectangle 5">
            <a:extLst>
              <a:ext uri="{FF2B5EF4-FFF2-40B4-BE49-F238E27FC236}">
                <a16:creationId xmlns:a16="http://schemas.microsoft.com/office/drawing/2014/main" id="{E485DA3B-1F50-4BB5-9533-D4CBB8F24CF0}"/>
              </a:ext>
            </a:extLst>
          </p:cNvPr>
          <p:cNvSpPr>
            <a:spLocks noChangeArrowheads="1"/>
          </p:cNvSpPr>
          <p:nvPr/>
        </p:nvSpPr>
        <p:spPr bwMode="auto">
          <a:xfrm>
            <a:off x="1174750" y="2729805"/>
            <a:ext cx="1262697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A6A470C4-3557-4CAD-8B42-22395A33D34D}"/>
              </a:ext>
            </a:extLst>
          </p:cNvPr>
          <p:cNvSpPr>
            <a:spLocks noChangeArrowheads="1"/>
          </p:cNvSpPr>
          <p:nvPr/>
        </p:nvSpPr>
        <p:spPr bwMode="auto">
          <a:xfrm>
            <a:off x="0" y="0"/>
            <a:ext cx="4381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C4EC5A1-98A4-45CD-BD07-42B045551F84}"/>
              </a:ext>
            </a:extLst>
          </p:cNvPr>
          <p:cNvSpPr txBox="1"/>
          <p:nvPr/>
        </p:nvSpPr>
        <p:spPr>
          <a:xfrm>
            <a:off x="1038225" y="2093090"/>
            <a:ext cx="12522200" cy="2677656"/>
          </a:xfrm>
          <a:prstGeom prst="rect">
            <a:avLst/>
          </a:prstGeom>
          <a:noFill/>
        </p:spPr>
        <p:txBody>
          <a:bodyPr wrap="square">
            <a:spAutoFit/>
          </a:bodyPr>
          <a:lstStyle/>
          <a:p>
            <a:r>
              <a:rPr lang="en-IN" sz="2400" dirty="0"/>
              <a:t>This project aims to design circular and rectangular patch antennas optimized for 5G applications operating at 25 GHz. By utilizing Teflon and Rogers substrates, our goal is to achieve superior performance in key parameters such as impedance matching, bandwidth, and radiation characteristics. Through systematic simulation and optimization, we seek to develop innovative antenna designs tailored specifically for the demands of 5G communication systems. Ultimately, this project </a:t>
            </a:r>
            <a:r>
              <a:rPr lang="en-IN" sz="2400" dirty="0" err="1"/>
              <a:t>endeavors</a:t>
            </a:r>
            <a:r>
              <a:rPr lang="en-IN" sz="2400" dirty="0"/>
              <a:t> to contribute to the advancement of high-frequency antenna technology, meeting the evolving needs of modern wireless networks efficiently and effectively.</a:t>
            </a:r>
          </a:p>
        </p:txBody>
      </p:sp>
    </p:spTree>
    <p:extLst>
      <p:ext uri="{BB962C8B-B14F-4D97-AF65-F5344CB8AC3E}">
        <p14:creationId xmlns:p14="http://schemas.microsoft.com/office/powerpoint/2010/main" val="2412263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D3D59-ADA5-400F-AD60-F2B8859EF351}"/>
              </a:ext>
            </a:extLst>
          </p:cNvPr>
          <p:cNvSpPr txBox="1"/>
          <p:nvPr/>
        </p:nvSpPr>
        <p:spPr>
          <a:xfrm>
            <a:off x="2323069" y="2725174"/>
            <a:ext cx="8550876" cy="3108543"/>
          </a:xfrm>
          <a:prstGeom prst="rect">
            <a:avLst/>
          </a:prstGeom>
          <a:noFill/>
        </p:spPr>
        <p:txBody>
          <a:bodyPr wrap="square">
            <a:spAutoFit/>
          </a:bodyPr>
          <a:lstStyle/>
          <a:p>
            <a:pPr marL="514350" indent="-514350" algn="l">
              <a:buFont typeface="+mj-lt"/>
              <a:buAutoNum type="arabicPeriod"/>
            </a:pPr>
            <a:r>
              <a:rPr lang="en-US" sz="2800" i="0" dirty="0">
                <a:solidFill>
                  <a:srgbClr val="0D0D0D"/>
                </a:solidFill>
                <a:effectLst/>
                <a:latin typeface="Times New Roman" panose="02020603050405020304" pitchFamily="18" charset="0"/>
                <a:cs typeface="Times New Roman" panose="02020603050405020304" pitchFamily="18" charset="0"/>
              </a:rPr>
              <a:t>Satellite Communication.</a:t>
            </a:r>
          </a:p>
          <a:p>
            <a:pPr marL="514350" indent="-514350" algn="l">
              <a:buFont typeface="+mj-lt"/>
              <a:buAutoNum type="arabicPeriod"/>
            </a:pPr>
            <a:r>
              <a:rPr lang="en-US" sz="2800" i="0" dirty="0">
                <a:solidFill>
                  <a:srgbClr val="0D0D0D"/>
                </a:solidFill>
                <a:effectLst/>
                <a:latin typeface="Times New Roman" panose="02020603050405020304" pitchFamily="18" charset="0"/>
                <a:cs typeface="Times New Roman" panose="02020603050405020304" pitchFamily="18" charset="0"/>
              </a:rPr>
              <a:t>Radar Systems</a:t>
            </a:r>
          </a:p>
          <a:p>
            <a:pPr marL="514350" indent="-514350" algn="l">
              <a:buFont typeface="+mj-lt"/>
              <a:buAutoNum type="arabicPeriod"/>
            </a:pPr>
            <a:r>
              <a:rPr lang="en-US" sz="2800" i="0" dirty="0">
                <a:solidFill>
                  <a:srgbClr val="0D0D0D"/>
                </a:solidFill>
                <a:effectLst/>
                <a:latin typeface="Times New Roman" panose="02020603050405020304" pitchFamily="18" charset="0"/>
                <a:cs typeface="Times New Roman" panose="02020603050405020304" pitchFamily="18" charset="0"/>
              </a:rPr>
              <a:t>Wireless Networks</a:t>
            </a:r>
          </a:p>
          <a:p>
            <a:pPr marL="514350" indent="-514350" algn="l">
              <a:buFont typeface="+mj-lt"/>
              <a:buAutoNum type="arabicPeriod"/>
            </a:pPr>
            <a:r>
              <a:rPr lang="en-US" sz="2800" i="0" dirty="0">
                <a:solidFill>
                  <a:srgbClr val="0D0D0D"/>
                </a:solidFill>
                <a:effectLst/>
                <a:latin typeface="Times New Roman" panose="02020603050405020304" pitchFamily="18" charset="0"/>
                <a:cs typeface="Times New Roman" panose="02020603050405020304" pitchFamily="18" charset="0"/>
              </a:rPr>
              <a:t>Microwave Imaging</a:t>
            </a:r>
          </a:p>
          <a:p>
            <a:pPr marL="514350" indent="-514350" algn="l">
              <a:buFont typeface="+mj-lt"/>
              <a:buAutoNum type="arabicPeriod"/>
            </a:pPr>
            <a:r>
              <a:rPr lang="en-IN" sz="2800" dirty="0">
                <a:effectLst/>
                <a:latin typeface="Times New Roman" panose="02020603050405020304" pitchFamily="18" charset="0"/>
                <a:ea typeface="Times New Roman" panose="02020603050405020304" pitchFamily="18" charset="0"/>
              </a:rPr>
              <a:t>High-Speed Wireless Networks</a:t>
            </a:r>
          </a:p>
          <a:p>
            <a:pPr marL="514350" indent="-514350" algn="l">
              <a:buFont typeface="+mj-lt"/>
              <a:buAutoNum type="arabicPeriod"/>
            </a:pPr>
            <a:r>
              <a:rPr lang="en-IN" sz="2800" dirty="0">
                <a:effectLst/>
                <a:latin typeface="Times New Roman" panose="02020603050405020304" pitchFamily="18" charset="0"/>
                <a:ea typeface="Times New Roman" panose="02020603050405020304" pitchFamily="18" charset="0"/>
              </a:rPr>
              <a:t>Défense Systems</a:t>
            </a:r>
            <a:endParaRPr lang="en-US" sz="2800"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endParaRPr>
          </a:p>
          <a:p>
            <a:pPr marL="514350" indent="-514350" algn="l">
              <a:buFont typeface="+mj-lt"/>
              <a:buAutoNum type="arabicPeriod"/>
            </a:pPr>
            <a:r>
              <a:rPr lang="en-IN" sz="2800" dirty="0">
                <a:effectLst/>
                <a:latin typeface="Times New Roman" panose="02020603050405020304" pitchFamily="18" charset="0"/>
                <a:ea typeface="Times New Roman" panose="02020603050405020304" pitchFamily="18" charset="0"/>
              </a:rPr>
              <a:t>Automotive Communication</a:t>
            </a:r>
            <a:endParaRPr lang="en-US" sz="2800" i="0" dirty="0">
              <a:solidFill>
                <a:srgbClr val="0D0D0D"/>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224FED8-15A4-48DE-B248-C7A60A33B6D3}"/>
              </a:ext>
            </a:extLst>
          </p:cNvPr>
          <p:cNvSpPr txBox="1"/>
          <p:nvPr/>
        </p:nvSpPr>
        <p:spPr>
          <a:xfrm>
            <a:off x="1235675" y="1728056"/>
            <a:ext cx="733991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Applications:</a:t>
            </a:r>
          </a:p>
        </p:txBody>
      </p:sp>
    </p:spTree>
    <p:extLst>
      <p:ext uri="{BB962C8B-B14F-4D97-AF65-F5344CB8AC3E}">
        <p14:creationId xmlns:p14="http://schemas.microsoft.com/office/powerpoint/2010/main" val="2611707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B9DE45-B5F8-2D01-7C8B-6B81D0EBDFBA}"/>
              </a:ext>
            </a:extLst>
          </p:cNvPr>
          <p:cNvSpPr txBox="1"/>
          <p:nvPr/>
        </p:nvSpPr>
        <p:spPr>
          <a:xfrm>
            <a:off x="847493" y="1025912"/>
            <a:ext cx="11407697"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Reference Papers:</a:t>
            </a:r>
          </a:p>
        </p:txBody>
      </p:sp>
      <p:sp>
        <p:nvSpPr>
          <p:cNvPr id="6" name="TextBox 5">
            <a:extLst>
              <a:ext uri="{FF2B5EF4-FFF2-40B4-BE49-F238E27FC236}">
                <a16:creationId xmlns:a16="http://schemas.microsoft.com/office/drawing/2014/main" id="{C838AD7C-A83F-4393-B17E-2D3EA93CCF9E}"/>
              </a:ext>
            </a:extLst>
          </p:cNvPr>
          <p:cNvSpPr txBox="1"/>
          <p:nvPr/>
        </p:nvSpPr>
        <p:spPr>
          <a:xfrm>
            <a:off x="1062682" y="2058826"/>
            <a:ext cx="12542108" cy="3892861"/>
          </a:xfrm>
          <a:prstGeom prst="rect">
            <a:avLst/>
          </a:prstGeom>
          <a:noFill/>
        </p:spPr>
        <p:txBody>
          <a:bodyPr wrap="square">
            <a:spAutoFit/>
          </a:bodyPr>
          <a:lstStyle/>
          <a:p>
            <a:pPr marL="342900" lvl="0" indent="-342900" algn="just">
              <a:lnSpc>
                <a:spcPct val="115000"/>
              </a:lnSpc>
              <a:buFont typeface="+mj-lt"/>
              <a:buAutoNum type="arabicPeriod"/>
            </a:pP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Z. Ding, D. Zhang, and C. Ma, (2020) Broadband Antenna Design with Integrated CB-CPW and Parasitic Patch Structure for WLAN, RFID,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Wimax</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and 5G Applications,” IEEE Access, vol. 8, pp. 42877–42883.</a:t>
            </a:r>
            <a:endParaRPr lang="en-IN" sz="1800" dirty="0">
              <a:effectLst/>
              <a:latin typeface="Aptos"/>
              <a:ea typeface="Times New Roman" panose="02020603050405020304" pitchFamily="18" charset="0"/>
              <a:cs typeface="Gautami" panose="020B0502040204020203" pitchFamily="34" charset="0"/>
            </a:endParaRPr>
          </a:p>
          <a:p>
            <a:pPr marL="342900" lvl="0" indent="-342900" algn="just">
              <a:lnSpc>
                <a:spcPct val="115000"/>
              </a:lnSpc>
              <a:buFont typeface="+mj-lt"/>
              <a:buAutoNum type="arabicPeriod"/>
            </a:pP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Touko</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Borel</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&amp; Priyadarshini, Rashmi. (2023). A Microstrip Patch Antenna Designed for 25 GHz Applications. 10. 134-139.</a:t>
            </a:r>
            <a:endParaRPr lang="en-IN" sz="1800" dirty="0">
              <a:effectLst/>
              <a:latin typeface="Aptos"/>
              <a:ea typeface="Times New Roman" panose="02020603050405020304" pitchFamily="18" charset="0"/>
              <a:cs typeface="Gautami" panose="020B0502040204020203" pitchFamily="34" charset="0"/>
            </a:endParaRPr>
          </a:p>
          <a:p>
            <a:pPr marL="342900" lvl="0" indent="-342900" algn="just">
              <a:lnSpc>
                <a:spcPct val="115000"/>
              </a:lnSpc>
              <a:buFont typeface="+mj-lt"/>
              <a:buAutoNum type="arabicPeriod"/>
            </a:pP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Khan, Imran and D., Geetha and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Gunjal</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Raksha and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Rashmitha</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Rashmitha</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Review of MSP Antenna Design for Various Substrates (August 14, 2018). Available at SSRN: </a:t>
            </a:r>
            <a:r>
              <a:rPr lang="en-US" sz="1800" u="sng" dirty="0">
                <a:solidFill>
                  <a:srgbClr val="467886"/>
                </a:solidFill>
                <a:effectLst/>
                <a:latin typeface="Arial Nova" panose="020B0504020202020204" pitchFamily="34" charset="0"/>
                <a:ea typeface="Arial Nova" panose="020B0504020202020204" pitchFamily="34" charset="0"/>
                <a:cs typeface="Arial Nova" panose="020B0504020202020204" pitchFamily="34" charset="0"/>
                <a:hlinkClick r:id="rId2"/>
              </a:rPr>
              <a:t>https://ssrn.com/abstract=3230632</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or </a:t>
            </a:r>
            <a:r>
              <a:rPr lang="en-US" sz="1800" u="sng" dirty="0">
                <a:solidFill>
                  <a:srgbClr val="467886"/>
                </a:solidFill>
                <a:effectLst/>
                <a:latin typeface="Arial Nova" panose="020B0504020202020204" pitchFamily="34" charset="0"/>
                <a:ea typeface="Arial Nova" panose="020B0504020202020204" pitchFamily="34" charset="0"/>
                <a:cs typeface="Arial Nova" panose="020B0504020202020204" pitchFamily="34" charset="0"/>
                <a:hlinkClick r:id="rId3"/>
              </a:rPr>
              <a:t>http://dx.doi.org/10.2139/ssrn.3230632</a:t>
            </a:r>
            <a:endParaRPr lang="en-IN" sz="1800" dirty="0">
              <a:effectLst/>
              <a:latin typeface="Aptos"/>
              <a:ea typeface="Times New Roman" panose="02020603050405020304" pitchFamily="18" charset="0"/>
              <a:cs typeface="Gautami" panose="020B0502040204020203" pitchFamily="34" charset="0"/>
            </a:endParaRPr>
          </a:p>
          <a:p>
            <a:pPr marL="342900" lvl="0" indent="-342900" algn="just">
              <a:lnSpc>
                <a:spcPct val="115000"/>
              </a:lnSpc>
              <a:spcAft>
                <a:spcPts val="800"/>
              </a:spcAft>
              <a:buFont typeface="+mj-lt"/>
              <a:buAutoNum type="arabicPeriod"/>
            </a:pP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Thater</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A,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Khade</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S,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Lande</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VS (2021) A modified rectangular mid-band microstrip antenna for WLAN, Wi-Fi and 5G applications. J Univ Shanghai Sci Tech-no 23:1–6</a:t>
            </a:r>
            <a:endParaRPr lang="en-IN" sz="1800" dirty="0">
              <a:effectLst/>
              <a:latin typeface="Aptos"/>
              <a:ea typeface="Times New Roman" panose="02020603050405020304" pitchFamily="18" charset="0"/>
              <a:cs typeface="Gautami" panose="020B0502040204020203" pitchFamily="34" charset="0"/>
            </a:endParaRPr>
          </a:p>
          <a:p>
            <a:pPr marL="342900" indent="-342900" algn="just">
              <a:buFont typeface="+mj-lt"/>
              <a:buAutoNum type="arabicPeriod"/>
            </a:pP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S. E. Didi, I.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Halkhams</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M. Fattah, Y.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Balboul</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S. Mazer, and M. E.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Bekkali</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‘‘Design of a microstrip antenna patch with a rectangular slot for 5G applications operating at 28 GHz,’ TELKOMNIKA (Telecommunication Computing Electronics and Control), vol. 20, no. 3, pp. 527-536, 2022, </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doi</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10.12928/</a:t>
            </a:r>
            <a:r>
              <a:rPr lang="en-US" sz="1800" dirty="0" err="1">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telkomnika</a:t>
            </a:r>
            <a:r>
              <a:rPr lang="en-US" sz="1800"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 v20i3.23159.</a:t>
            </a:r>
            <a:endParaRPr lang="en-IN" dirty="0"/>
          </a:p>
        </p:txBody>
      </p:sp>
    </p:spTree>
    <p:extLst>
      <p:ext uri="{BB962C8B-B14F-4D97-AF65-F5344CB8AC3E}">
        <p14:creationId xmlns:p14="http://schemas.microsoft.com/office/powerpoint/2010/main" val="381417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0A3ED6-0073-1E43-6486-0389165E1B57}"/>
              </a:ext>
            </a:extLst>
          </p:cNvPr>
          <p:cNvSpPr txBox="1"/>
          <p:nvPr/>
        </p:nvSpPr>
        <p:spPr>
          <a:xfrm>
            <a:off x="1207585" y="1044862"/>
            <a:ext cx="3686175" cy="707886"/>
          </a:xfrm>
          <a:prstGeom prst="rect">
            <a:avLst/>
          </a:prstGeom>
          <a:noFill/>
        </p:spPr>
        <p:txBody>
          <a:bodyPr wrap="square" rtlCol="0">
            <a:spAutoFit/>
          </a:bodyPr>
          <a:lstStyle/>
          <a:p>
            <a:r>
              <a:rPr lang="en-US" sz="4000" b="1" dirty="0"/>
              <a:t>Abstract</a:t>
            </a:r>
            <a:endParaRPr lang="en-IN" sz="4000" b="1" dirty="0"/>
          </a:p>
        </p:txBody>
      </p:sp>
      <p:sp>
        <p:nvSpPr>
          <p:cNvPr id="5" name="Rectangle 2">
            <a:extLst>
              <a:ext uri="{FF2B5EF4-FFF2-40B4-BE49-F238E27FC236}">
                <a16:creationId xmlns:a16="http://schemas.microsoft.com/office/drawing/2014/main" id="{C533DFB3-E880-4A0F-AF0C-7761B313F2B3}"/>
              </a:ext>
            </a:extLst>
          </p:cNvPr>
          <p:cNvSpPr>
            <a:spLocks noChangeArrowheads="1"/>
          </p:cNvSpPr>
          <p:nvPr/>
        </p:nvSpPr>
        <p:spPr bwMode="auto">
          <a:xfrm>
            <a:off x="0" y="0"/>
            <a:ext cx="4435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C3396B2-3A42-4EA6-B643-DC2A9F771482}"/>
              </a:ext>
            </a:extLst>
          </p:cNvPr>
          <p:cNvSpPr txBox="1"/>
          <p:nvPr/>
        </p:nvSpPr>
        <p:spPr>
          <a:xfrm>
            <a:off x="976184" y="2028731"/>
            <a:ext cx="12752173" cy="3046988"/>
          </a:xfrm>
          <a:prstGeom prst="rect">
            <a:avLst/>
          </a:prstGeom>
          <a:noFill/>
        </p:spPr>
        <p:txBody>
          <a:bodyPr wrap="square">
            <a:spAutoFit/>
          </a:bodyPr>
          <a:lstStyle/>
          <a:p>
            <a:r>
              <a:rPr lang="en-IN" sz="2400" dirty="0"/>
              <a:t>Focusing on the development of circular and rectangular patch antennas for 5G applications at 25 GHz, this project explores the use of Teflon and Rogers substrates to enhance antenna performance. By leveraging advanced simulation tools and optimization techniques, we aim to optimize key parameters including impedance matching, bandwidth, and radiation efficiency. The outcomes of this project are expected to address the increasing demand for high-performance antennas in next-generation wireless communication systems. Through innovative design approaches, we anticipate contributing significantly to the advancement of efficient and reliable antennas for 5G networks, facilitating the evolution of wireless communication technology</a:t>
            </a:r>
          </a:p>
        </p:txBody>
      </p:sp>
    </p:spTree>
    <p:extLst>
      <p:ext uri="{BB962C8B-B14F-4D97-AF65-F5344CB8AC3E}">
        <p14:creationId xmlns:p14="http://schemas.microsoft.com/office/powerpoint/2010/main" val="854550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0ACB6F-3E6A-674F-BBF3-C678529663CE}"/>
              </a:ext>
            </a:extLst>
          </p:cNvPr>
          <p:cNvSpPr txBox="1"/>
          <p:nvPr/>
        </p:nvSpPr>
        <p:spPr>
          <a:xfrm>
            <a:off x="802888" y="791736"/>
            <a:ext cx="6980663"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Implementation Diagram :</a:t>
            </a:r>
          </a:p>
        </p:txBody>
      </p:sp>
      <p:pic>
        <p:nvPicPr>
          <p:cNvPr id="3" name="Picture 2">
            <a:extLst>
              <a:ext uri="{FF2B5EF4-FFF2-40B4-BE49-F238E27FC236}">
                <a16:creationId xmlns:a16="http://schemas.microsoft.com/office/drawing/2014/main" id="{0476C0C1-4A62-36F3-CEA6-B55787DFB325}"/>
              </a:ext>
            </a:extLst>
          </p:cNvPr>
          <p:cNvPicPr>
            <a:picLocks noChangeAspect="1"/>
          </p:cNvPicPr>
          <p:nvPr/>
        </p:nvPicPr>
        <p:blipFill>
          <a:blip r:embed="rId2"/>
          <a:stretch>
            <a:fillRect/>
          </a:stretch>
        </p:blipFill>
        <p:spPr>
          <a:xfrm>
            <a:off x="2082937" y="2017661"/>
            <a:ext cx="9404486" cy="4248615"/>
          </a:xfrm>
          <a:prstGeom prst="rect">
            <a:avLst/>
          </a:prstGeom>
        </p:spPr>
      </p:pic>
      <p:sp>
        <p:nvSpPr>
          <p:cNvPr id="4" name="TextBox 3">
            <a:extLst>
              <a:ext uri="{FF2B5EF4-FFF2-40B4-BE49-F238E27FC236}">
                <a16:creationId xmlns:a16="http://schemas.microsoft.com/office/drawing/2014/main" id="{F57F6780-7156-4DB0-BCD6-CF281934717D}"/>
              </a:ext>
            </a:extLst>
          </p:cNvPr>
          <p:cNvSpPr txBox="1"/>
          <p:nvPr/>
        </p:nvSpPr>
        <p:spPr>
          <a:xfrm>
            <a:off x="2570205" y="6676593"/>
            <a:ext cx="711749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Fig.1 :</a:t>
            </a:r>
            <a:r>
              <a:rPr lang="en-US" sz="2400" dirty="0">
                <a:latin typeface="Times New Roman" panose="02020603050405020304" pitchFamily="18" charset="0"/>
                <a:cs typeface="Times New Roman" panose="02020603050405020304" pitchFamily="18" charset="0"/>
              </a:rPr>
              <a:t> General diagram of Micro Strip Patch Antenna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73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E620C3-FD1F-460F-BD48-413BA9F84695}"/>
              </a:ext>
            </a:extLst>
          </p:cNvPr>
          <p:cNvPicPr>
            <a:picLocks noChangeAspect="1"/>
          </p:cNvPicPr>
          <p:nvPr/>
        </p:nvPicPr>
        <p:blipFill>
          <a:blip r:embed="rId2"/>
          <a:stretch>
            <a:fillRect/>
          </a:stretch>
        </p:blipFill>
        <p:spPr>
          <a:xfrm>
            <a:off x="4399006" y="2261286"/>
            <a:ext cx="4942703" cy="4497860"/>
          </a:xfrm>
          <a:prstGeom prst="rect">
            <a:avLst/>
          </a:prstGeom>
        </p:spPr>
      </p:pic>
      <p:sp>
        <p:nvSpPr>
          <p:cNvPr id="4" name="TextBox 3">
            <a:extLst>
              <a:ext uri="{FF2B5EF4-FFF2-40B4-BE49-F238E27FC236}">
                <a16:creationId xmlns:a16="http://schemas.microsoft.com/office/drawing/2014/main" id="{8DADA9DD-8C9A-4066-8670-BC70FA8E3358}"/>
              </a:ext>
            </a:extLst>
          </p:cNvPr>
          <p:cNvSpPr txBox="1"/>
          <p:nvPr/>
        </p:nvSpPr>
        <p:spPr>
          <a:xfrm>
            <a:off x="1087394" y="1150549"/>
            <a:ext cx="7339914"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Microstrip Patch Antenna Design :</a:t>
            </a:r>
          </a:p>
        </p:txBody>
      </p:sp>
      <p:sp>
        <p:nvSpPr>
          <p:cNvPr id="10" name="TextBox 9">
            <a:extLst>
              <a:ext uri="{FF2B5EF4-FFF2-40B4-BE49-F238E27FC236}">
                <a16:creationId xmlns:a16="http://schemas.microsoft.com/office/drawing/2014/main" id="{EB5E054F-F59D-4D89-846E-B414E03B5F79}"/>
              </a:ext>
            </a:extLst>
          </p:cNvPr>
          <p:cNvSpPr txBox="1"/>
          <p:nvPr/>
        </p:nvSpPr>
        <p:spPr>
          <a:xfrm>
            <a:off x="2829697" y="6819559"/>
            <a:ext cx="8229599"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Fig.2 : </a:t>
            </a:r>
            <a:r>
              <a:rPr lang="en-US" sz="2400" dirty="0">
                <a:latin typeface="Times New Roman" panose="02020603050405020304" pitchFamily="18" charset="0"/>
                <a:cs typeface="Times New Roman" panose="02020603050405020304" pitchFamily="18" charset="0"/>
              </a:rPr>
              <a:t>Flow Chart for Microstrip Patch Antenna Design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543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E3EF7B-5D1C-CDCC-F318-1F1FEC7100C7}"/>
              </a:ext>
            </a:extLst>
          </p:cNvPr>
          <p:cNvSpPr txBox="1"/>
          <p:nvPr/>
        </p:nvSpPr>
        <p:spPr>
          <a:xfrm>
            <a:off x="1048215" y="1293541"/>
            <a:ext cx="1056020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Software Details:</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0EF907-7AE5-4253-3811-DBD81E4E6226}"/>
              </a:ext>
            </a:extLst>
          </p:cNvPr>
          <p:cNvPicPr>
            <a:picLocks noChangeAspect="1"/>
          </p:cNvPicPr>
          <p:nvPr/>
        </p:nvPicPr>
        <p:blipFill>
          <a:blip r:embed="rId2"/>
          <a:stretch>
            <a:fillRect/>
          </a:stretch>
        </p:blipFill>
        <p:spPr>
          <a:xfrm>
            <a:off x="2943689" y="1956823"/>
            <a:ext cx="7070106" cy="5306738"/>
          </a:xfrm>
          <a:prstGeom prst="rect">
            <a:avLst/>
          </a:prstGeom>
        </p:spPr>
      </p:pic>
    </p:spTree>
    <p:extLst>
      <p:ext uri="{BB962C8B-B14F-4D97-AF65-F5344CB8AC3E}">
        <p14:creationId xmlns:p14="http://schemas.microsoft.com/office/powerpoint/2010/main" val="3937097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34398-C0AB-9849-F800-40BCCEF0ABE8}"/>
              </a:ext>
            </a:extLst>
          </p:cNvPr>
          <p:cNvPicPr>
            <a:picLocks noChangeAspect="1"/>
          </p:cNvPicPr>
          <p:nvPr/>
        </p:nvPicPr>
        <p:blipFill rotWithShape="1">
          <a:blip r:embed="rId2"/>
          <a:srcRect r="22715" b="13216"/>
          <a:stretch/>
        </p:blipFill>
        <p:spPr>
          <a:xfrm>
            <a:off x="1186033" y="1905392"/>
            <a:ext cx="5838379" cy="3689920"/>
          </a:xfrm>
          <a:prstGeom prst="rect">
            <a:avLst/>
          </a:prstGeom>
        </p:spPr>
      </p:pic>
      <p:sp>
        <p:nvSpPr>
          <p:cNvPr id="4" name="TextBox 3">
            <a:extLst>
              <a:ext uri="{FF2B5EF4-FFF2-40B4-BE49-F238E27FC236}">
                <a16:creationId xmlns:a16="http://schemas.microsoft.com/office/drawing/2014/main" id="{6A3B1AEB-BAE8-EA91-CD60-7EB47DEEB023}"/>
              </a:ext>
            </a:extLst>
          </p:cNvPr>
          <p:cNvSpPr txBox="1"/>
          <p:nvPr/>
        </p:nvSpPr>
        <p:spPr>
          <a:xfrm>
            <a:off x="852399" y="1114711"/>
            <a:ext cx="916893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Design Equations for Micro Strip Patch Antenna :</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5E396B8-A64D-E9D8-5DCE-4DA185B0AE8B}"/>
              </a:ext>
            </a:extLst>
          </p:cNvPr>
          <p:cNvPicPr>
            <a:picLocks noChangeAspect="1"/>
          </p:cNvPicPr>
          <p:nvPr/>
        </p:nvPicPr>
        <p:blipFill>
          <a:blip r:embed="rId3"/>
          <a:stretch>
            <a:fillRect/>
          </a:stretch>
        </p:blipFill>
        <p:spPr>
          <a:xfrm>
            <a:off x="7371812" y="1905392"/>
            <a:ext cx="6072555" cy="3689920"/>
          </a:xfrm>
          <a:prstGeom prst="rect">
            <a:avLst/>
          </a:prstGeom>
        </p:spPr>
      </p:pic>
      <p:sp>
        <p:nvSpPr>
          <p:cNvPr id="2" name="TextBox 1">
            <a:extLst>
              <a:ext uri="{FF2B5EF4-FFF2-40B4-BE49-F238E27FC236}">
                <a16:creationId xmlns:a16="http://schemas.microsoft.com/office/drawing/2014/main" id="{E6C5E770-AD3D-0763-BCB3-C4CE5CAE6EAB}"/>
              </a:ext>
            </a:extLst>
          </p:cNvPr>
          <p:cNvSpPr txBox="1"/>
          <p:nvPr/>
        </p:nvSpPr>
        <p:spPr>
          <a:xfrm>
            <a:off x="1793631" y="6037385"/>
            <a:ext cx="447821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Rectangular Patch Antenna</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594E1A7-6AAC-7A61-C23E-B8E1FEF661FF}"/>
              </a:ext>
            </a:extLst>
          </p:cNvPr>
          <p:cNvSpPr txBox="1"/>
          <p:nvPr/>
        </p:nvSpPr>
        <p:spPr>
          <a:xfrm>
            <a:off x="7371812" y="6093375"/>
            <a:ext cx="447821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Circular Patch Antenna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843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33697-82D1-2075-E9BF-401EAC41A6B2}"/>
              </a:ext>
            </a:extLst>
          </p:cNvPr>
          <p:cNvPicPr>
            <a:picLocks noChangeAspect="1"/>
          </p:cNvPicPr>
          <p:nvPr/>
        </p:nvPicPr>
        <p:blipFill rotWithShape="1">
          <a:blip r:embed="rId2"/>
          <a:srcRect l="32728" t="27341" r="11233"/>
          <a:stretch/>
        </p:blipFill>
        <p:spPr>
          <a:xfrm>
            <a:off x="1331094" y="2188476"/>
            <a:ext cx="5661112" cy="3941504"/>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60E6004C-85F7-A96C-C6DC-E7085584CBC7}"/>
              </a:ext>
            </a:extLst>
          </p:cNvPr>
          <p:cNvSpPr txBox="1"/>
          <p:nvPr/>
        </p:nvSpPr>
        <p:spPr>
          <a:xfrm>
            <a:off x="825191" y="988841"/>
            <a:ext cx="8876370" cy="523220"/>
          </a:xfrm>
          <a:prstGeom prst="rect">
            <a:avLst/>
          </a:prstGeom>
          <a:noFill/>
        </p:spPr>
        <p:txBody>
          <a:bodyPr wrap="square" rtlCol="0">
            <a:spAutoFit/>
          </a:bodyPr>
          <a:lstStyle/>
          <a:p>
            <a:r>
              <a:rPr lang="en-IN" sz="2800" b="1" dirty="0"/>
              <a:t>Microstrip Patch Antenna Design </a:t>
            </a: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B07575-3A2B-468E-A35E-253446D8420E}"/>
              </a:ext>
            </a:extLst>
          </p:cNvPr>
          <p:cNvPicPr>
            <a:picLocks noChangeAspect="1"/>
          </p:cNvPicPr>
          <p:nvPr/>
        </p:nvPicPr>
        <p:blipFill rotWithShape="1">
          <a:blip r:embed="rId3"/>
          <a:srcRect l="28751" t="22995" r="19723" b="3687"/>
          <a:stretch/>
        </p:blipFill>
        <p:spPr>
          <a:xfrm>
            <a:off x="7910043" y="2144048"/>
            <a:ext cx="5389263" cy="3985932"/>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98D86D53-5310-4275-9D71-E9E0BB277A6D}"/>
              </a:ext>
            </a:extLst>
          </p:cNvPr>
          <p:cNvSpPr txBox="1"/>
          <p:nvPr/>
        </p:nvSpPr>
        <p:spPr>
          <a:xfrm>
            <a:off x="7784757" y="6455929"/>
            <a:ext cx="5918887"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Garamond"/>
                <a:ea typeface="+mn-ea"/>
                <a:cs typeface="+mn-cs"/>
              </a:rPr>
              <a:t>Fig. 3b Circular Patch </a:t>
            </a:r>
            <a:r>
              <a:rPr kumimoji="0" lang="en-IN" sz="2400" b="1" i="0" u="none" strike="noStrike" kern="1200" cap="none" spc="0" normalizeH="0" noProof="0" dirty="0">
                <a:ln>
                  <a:noFill/>
                </a:ln>
                <a:solidFill>
                  <a:prstClr val="black"/>
                </a:solidFill>
                <a:effectLst/>
                <a:uLnTx/>
                <a:uFillTx/>
                <a:latin typeface="Times New Roman" panose="02020603050405020304" pitchFamily="18" charset="0"/>
                <a:ea typeface="+mn-ea"/>
                <a:cs typeface="+mn-cs"/>
              </a:rPr>
              <a:t>Antenna</a:t>
            </a:r>
            <a:r>
              <a:rPr kumimoji="0" lang="en-IN" sz="2800" b="1" i="0" u="none" strike="noStrike" kern="1200" cap="none" spc="0" normalizeH="0" baseline="0" noProof="0" dirty="0">
                <a:ln>
                  <a:noFill/>
                </a:ln>
                <a:solidFill>
                  <a:prstClr val="black"/>
                </a:solidFill>
                <a:effectLst/>
                <a:uLnTx/>
                <a:uFillTx/>
                <a:latin typeface="Garamond"/>
                <a:ea typeface="+mn-ea"/>
                <a:cs typeface="+mn-cs"/>
              </a:rPr>
              <a:t> Design </a:t>
            </a:r>
            <a:endPar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 name="TextBox 13">
            <a:extLst>
              <a:ext uri="{FF2B5EF4-FFF2-40B4-BE49-F238E27FC236}">
                <a16:creationId xmlns:a16="http://schemas.microsoft.com/office/drawing/2014/main" id="{4C9DE50F-D127-47FD-AE12-6C51D9162190}"/>
              </a:ext>
            </a:extLst>
          </p:cNvPr>
          <p:cNvSpPr txBox="1"/>
          <p:nvPr/>
        </p:nvSpPr>
        <p:spPr>
          <a:xfrm>
            <a:off x="1124465" y="6455929"/>
            <a:ext cx="6462584"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Garamond"/>
                <a:ea typeface="+mn-ea"/>
                <a:cs typeface="+mn-cs"/>
              </a:rPr>
              <a:t>Fig. 3a Rectangular Patch </a:t>
            </a: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Antenna</a:t>
            </a:r>
            <a:r>
              <a:rPr kumimoji="0" lang="en-IN" sz="2800" b="1" i="0" u="none" strike="noStrike" kern="1200" cap="none" spc="0" normalizeH="0" baseline="0" noProof="0" dirty="0">
                <a:ln>
                  <a:noFill/>
                </a:ln>
                <a:solidFill>
                  <a:prstClr val="black"/>
                </a:solidFill>
                <a:effectLst/>
                <a:uLnTx/>
                <a:uFillTx/>
                <a:latin typeface="Garamond"/>
                <a:ea typeface="+mn-ea"/>
                <a:cs typeface="+mn-cs"/>
              </a:rPr>
              <a:t> Design </a:t>
            </a:r>
            <a:endPar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2181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E6FC491-2095-476C-8E36-B967626FD5D2}"/>
              </a:ext>
            </a:extLst>
          </p:cNvPr>
          <p:cNvGraphicFramePr>
            <a:graphicFrameLocks noGrp="1"/>
          </p:cNvGraphicFramePr>
          <p:nvPr>
            <p:extLst>
              <p:ext uri="{D42A27DB-BD31-4B8C-83A1-F6EECF244321}">
                <p14:modId xmlns:p14="http://schemas.microsoft.com/office/powerpoint/2010/main" val="439866098"/>
              </p:ext>
            </p:extLst>
          </p:nvPr>
        </p:nvGraphicFramePr>
        <p:xfrm>
          <a:off x="1322173" y="2100650"/>
          <a:ext cx="11627707" cy="4620479"/>
        </p:xfrm>
        <a:graphic>
          <a:graphicData uri="http://schemas.openxmlformats.org/drawingml/2006/table">
            <a:tbl>
              <a:tblPr firstRow="1" firstCol="1">
                <a:tableStyleId>{5C22544A-7EE6-4342-B048-85BDC9FD1C3A}</a:tableStyleId>
              </a:tblPr>
              <a:tblGrid>
                <a:gridCol w="2434281">
                  <a:extLst>
                    <a:ext uri="{9D8B030D-6E8A-4147-A177-3AD203B41FA5}">
                      <a16:colId xmlns:a16="http://schemas.microsoft.com/office/drawing/2014/main" val="2846603620"/>
                    </a:ext>
                  </a:extLst>
                </a:gridCol>
                <a:gridCol w="1332101">
                  <a:extLst>
                    <a:ext uri="{9D8B030D-6E8A-4147-A177-3AD203B41FA5}">
                      <a16:colId xmlns:a16="http://schemas.microsoft.com/office/drawing/2014/main" val="2709928093"/>
                    </a:ext>
                  </a:extLst>
                </a:gridCol>
                <a:gridCol w="1648005">
                  <a:extLst>
                    <a:ext uri="{9D8B030D-6E8A-4147-A177-3AD203B41FA5}">
                      <a16:colId xmlns:a16="http://schemas.microsoft.com/office/drawing/2014/main" val="2654215413"/>
                    </a:ext>
                  </a:extLst>
                </a:gridCol>
                <a:gridCol w="1827562">
                  <a:extLst>
                    <a:ext uri="{9D8B030D-6E8A-4147-A177-3AD203B41FA5}">
                      <a16:colId xmlns:a16="http://schemas.microsoft.com/office/drawing/2014/main" val="999910172"/>
                    </a:ext>
                  </a:extLst>
                </a:gridCol>
                <a:gridCol w="1811052">
                  <a:extLst>
                    <a:ext uri="{9D8B030D-6E8A-4147-A177-3AD203B41FA5}">
                      <a16:colId xmlns:a16="http://schemas.microsoft.com/office/drawing/2014/main" val="51791245"/>
                    </a:ext>
                  </a:extLst>
                </a:gridCol>
                <a:gridCol w="2574706">
                  <a:extLst>
                    <a:ext uri="{9D8B030D-6E8A-4147-A177-3AD203B41FA5}">
                      <a16:colId xmlns:a16="http://schemas.microsoft.com/office/drawing/2014/main" val="323969731"/>
                    </a:ext>
                  </a:extLst>
                </a:gridCol>
              </a:tblGrid>
              <a:tr h="1069008">
                <a:tc>
                  <a:txBody>
                    <a:bodyPr/>
                    <a:lstStyle/>
                    <a:p>
                      <a:pPr algn="ctr">
                        <a:lnSpc>
                          <a:spcPct val="115000"/>
                        </a:lnSpc>
                        <a:spcAft>
                          <a:spcPts val="800"/>
                        </a:spcAft>
                      </a:pPr>
                      <a:r>
                        <a:rPr lang="en-US" sz="1800" baseline="0" dirty="0">
                          <a:effectLst/>
                        </a:rPr>
                        <a:t>Antenna Type</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Permittivity</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Operating Frequency (GHz)</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Patch Dimensions (mm)</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Feed Dimensions (mm)</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Substrate Dimensions (mm)</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3235484746"/>
                  </a:ext>
                </a:extLst>
              </a:tr>
              <a:tr h="706728">
                <a:tc>
                  <a:txBody>
                    <a:bodyPr/>
                    <a:lstStyle/>
                    <a:p>
                      <a:pPr algn="ctr">
                        <a:lnSpc>
                          <a:spcPct val="115000"/>
                        </a:lnSpc>
                        <a:spcAft>
                          <a:spcPts val="800"/>
                        </a:spcAft>
                      </a:pPr>
                      <a:r>
                        <a:rPr lang="en-US" sz="1800" baseline="0" dirty="0">
                          <a:effectLst/>
                        </a:rPr>
                        <a:t>Rectangular (Rogers 4003)</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3.55</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34.5</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a:effectLst/>
                        </a:rPr>
                        <a:t>2.76 x 3.97 x 0</a:t>
                      </a:r>
                      <a:endParaRPr lang="en-IN" sz="1800" baseline="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a:effectLst/>
                        </a:rPr>
                        <a:t>3 x 0.3</a:t>
                      </a:r>
                      <a:endParaRPr lang="en-IN" sz="1800" baseline="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6 x 6 x 0.8</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664180266"/>
                  </a:ext>
                </a:extLst>
              </a:tr>
              <a:tr h="706728">
                <a:tc>
                  <a:txBody>
                    <a:bodyPr/>
                    <a:lstStyle/>
                    <a:p>
                      <a:pPr algn="ctr">
                        <a:lnSpc>
                          <a:spcPct val="115000"/>
                        </a:lnSpc>
                        <a:spcAft>
                          <a:spcPts val="800"/>
                        </a:spcAft>
                      </a:pPr>
                      <a:r>
                        <a:rPr lang="en-US" sz="1800" baseline="0" dirty="0">
                          <a:effectLst/>
                        </a:rPr>
                        <a:t>Rectangular (Teflon)</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a:effectLst/>
                        </a:rPr>
                        <a:t>2.1</a:t>
                      </a:r>
                      <a:endParaRPr lang="en-IN" sz="1800" baseline="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23.8</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3.57 x 4.82 x 0</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3 x 0.3</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6 x 6 x 0.8</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4093087558"/>
                  </a:ext>
                </a:extLst>
              </a:tr>
              <a:tr h="706728">
                <a:tc>
                  <a:txBody>
                    <a:bodyPr/>
                    <a:lstStyle/>
                    <a:p>
                      <a:pPr algn="ctr">
                        <a:lnSpc>
                          <a:spcPct val="115000"/>
                        </a:lnSpc>
                        <a:spcAft>
                          <a:spcPts val="800"/>
                        </a:spcAft>
                      </a:pPr>
                      <a:r>
                        <a:rPr lang="en-US" sz="1800" baseline="0">
                          <a:effectLst/>
                        </a:rPr>
                        <a:t>Circular (Teflon)</a:t>
                      </a:r>
                      <a:endParaRPr lang="en-IN" sz="1800" baseline="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a:effectLst/>
                        </a:rPr>
                        <a:t>2.1</a:t>
                      </a:r>
                      <a:endParaRPr lang="en-IN" sz="1800" baseline="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a:effectLst/>
                        </a:rPr>
                        <a:t>21.85</a:t>
                      </a:r>
                      <a:endParaRPr lang="en-IN" sz="1800" baseline="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Radius: 2.4</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5 x 0.4</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10 x 10 x 0.8</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688365687"/>
                  </a:ext>
                </a:extLst>
              </a:tr>
              <a:tr h="1431287">
                <a:tc>
                  <a:txBody>
                    <a:bodyPr/>
                    <a:lstStyle/>
                    <a:p>
                      <a:pPr algn="ctr">
                        <a:lnSpc>
                          <a:spcPct val="115000"/>
                        </a:lnSpc>
                        <a:spcAft>
                          <a:spcPts val="800"/>
                        </a:spcAft>
                      </a:pPr>
                      <a:r>
                        <a:rPr lang="en-US" sz="1800" baseline="0" dirty="0">
                          <a:effectLst/>
                        </a:rPr>
                        <a:t>Circular (Rogers RT/</a:t>
                      </a:r>
                      <a:r>
                        <a:rPr lang="en-US" sz="1800" baseline="0" dirty="0" err="1">
                          <a:effectLst/>
                        </a:rPr>
                        <a:t>Duroid</a:t>
                      </a:r>
                      <a:r>
                        <a:rPr lang="en-US" sz="1800" baseline="0" dirty="0">
                          <a:effectLst/>
                        </a:rPr>
                        <a:t> 5880)</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a:effectLst/>
                        </a:rPr>
                        <a:t>2.2</a:t>
                      </a:r>
                      <a:endParaRPr lang="en-IN" sz="1800" baseline="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a:effectLst/>
                        </a:rPr>
                        <a:t>20.85</a:t>
                      </a:r>
                      <a:endParaRPr lang="en-IN" sz="1800" baseline="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a:effectLst/>
                        </a:rPr>
                        <a:t>Radius: 2.4</a:t>
                      </a:r>
                      <a:endParaRPr lang="en-IN" sz="1800" baseline="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5 x 0.4</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tc>
                  <a:txBody>
                    <a:bodyPr/>
                    <a:lstStyle/>
                    <a:p>
                      <a:pPr algn="ctr">
                        <a:lnSpc>
                          <a:spcPct val="115000"/>
                        </a:lnSpc>
                        <a:spcAft>
                          <a:spcPts val="800"/>
                        </a:spcAft>
                      </a:pPr>
                      <a:r>
                        <a:rPr lang="en-US" sz="1800" baseline="0" dirty="0">
                          <a:effectLst/>
                        </a:rPr>
                        <a:t>10 x 10 x 0.8</a:t>
                      </a:r>
                      <a:endParaRPr lang="en-IN" sz="1800" baseline="0" dirty="0">
                        <a:effectLst/>
                        <a:latin typeface="Aptos"/>
                        <a:ea typeface="Times New Roman" panose="02020603050405020304" pitchFamily="18" charset="0"/>
                        <a:cs typeface="Gautami" panose="020B0502040204020203" pitchFamily="34" charset="0"/>
                      </a:endParaRPr>
                    </a:p>
                  </a:txBody>
                  <a:tcPr marL="68580" marR="68580" marT="0" marB="0" anchor="ctr"/>
                </a:tc>
                <a:extLst>
                  <a:ext uri="{0D108BD9-81ED-4DB2-BD59-A6C34878D82A}">
                    <a16:rowId xmlns:a16="http://schemas.microsoft.com/office/drawing/2014/main" val="3143419986"/>
                  </a:ext>
                </a:extLst>
              </a:tr>
            </a:tbl>
          </a:graphicData>
        </a:graphic>
      </p:graphicFrame>
      <p:sp>
        <p:nvSpPr>
          <p:cNvPr id="4" name="TextBox 3">
            <a:extLst>
              <a:ext uri="{FF2B5EF4-FFF2-40B4-BE49-F238E27FC236}">
                <a16:creationId xmlns:a16="http://schemas.microsoft.com/office/drawing/2014/main" id="{64C84FCC-9331-4DDD-823C-762A8B208DF9}"/>
              </a:ext>
            </a:extLst>
          </p:cNvPr>
          <p:cNvSpPr txBox="1"/>
          <p:nvPr/>
        </p:nvSpPr>
        <p:spPr>
          <a:xfrm>
            <a:off x="939115" y="1092972"/>
            <a:ext cx="7339914" cy="461665"/>
          </a:xfrm>
          <a:prstGeom prst="rect">
            <a:avLst/>
          </a:prstGeom>
          <a:noFill/>
        </p:spPr>
        <p:txBody>
          <a:bodyPr wrap="square">
            <a:spAutoFit/>
          </a:bodyPr>
          <a:lstStyle/>
          <a:p>
            <a:r>
              <a:rPr lang="en-US" sz="2400" b="1" dirty="0">
                <a:solidFill>
                  <a:srgbClr val="000000"/>
                </a:solidFill>
                <a:effectLst/>
                <a:latin typeface="Arial Nova" panose="020B0504020202020204" pitchFamily="34" charset="0"/>
                <a:ea typeface="Arial Nova" panose="020B0504020202020204" pitchFamily="34" charset="0"/>
                <a:cs typeface="Arial Nova" panose="020B0504020202020204" pitchFamily="34" charset="0"/>
              </a:rPr>
              <a:t>Antenna Design Parameters and Specifications</a:t>
            </a:r>
            <a:endParaRPr lang="en-IN" sz="2400" dirty="0"/>
          </a:p>
        </p:txBody>
      </p:sp>
    </p:spTree>
    <p:extLst>
      <p:ext uri="{BB962C8B-B14F-4D97-AF65-F5344CB8AC3E}">
        <p14:creationId xmlns:p14="http://schemas.microsoft.com/office/powerpoint/2010/main" val="93891326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1220</TotalTime>
  <Words>1078</Words>
  <Application>Microsoft Office PowerPoint</Application>
  <PresentationFormat>Custom</PresentationFormat>
  <Paragraphs>155</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Arial Nova</vt:lpstr>
      <vt:lpstr>Garamond</vt:lpstr>
      <vt:lpstr>Söhne</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vij1542044@gmail.com</cp:lastModifiedBy>
  <cp:revision>31</cp:revision>
  <dcterms:created xsi:type="dcterms:W3CDTF">2024-01-22T03:45:23Z</dcterms:created>
  <dcterms:modified xsi:type="dcterms:W3CDTF">2024-04-18T07:09:43Z</dcterms:modified>
</cp:coreProperties>
</file>